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95" r:id="rId4"/>
    <p:sldId id="296" r:id="rId5"/>
    <p:sldId id="297" r:id="rId6"/>
    <p:sldId id="290" r:id="rId7"/>
    <p:sldId id="298" r:id="rId8"/>
    <p:sldId id="300" r:id="rId9"/>
    <p:sldId id="307" r:id="rId10"/>
    <p:sldId id="304" r:id="rId11"/>
    <p:sldId id="305" r:id="rId12"/>
    <p:sldId id="303" r:id="rId13"/>
    <p:sldId id="287" r:id="rId14"/>
    <p:sldId id="309" r:id="rId15"/>
  </p:sldIdLst>
  <p:sldSz cx="9144000" cy="6858000" type="screen4x3"/>
  <p:notesSz cx="673735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7B9"/>
    <a:srgbClr val="990099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910C-491B-41D7-B7D0-3010A149642F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350" y="937736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C8A8-07C1-4175-A736-86FB3A8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6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3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A1F2-A036-4ADB-9A55-E164DCC288C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97E0-ACD3-497C-979C-913E1FB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u%20lieu\SKKN\skkn_chuyende_khucxa\Kh&#250;c%20x&#7841;%20&#225;nh%20s&#225;ng.mp4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u%20lieu\SKKN\skkn_chuyende_khucxa\PH&#7842;N%20X&#7840;%20TO&#192;N%20PH&#7846;N.mp4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u lieu\GIAO VIEN GIO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3962400"/>
            <a:ext cx="5715000" cy="746584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GVTH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609600"/>
            <a:ext cx="9067800" cy="3505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  <a:defRPr/>
            </a:pPr>
            <a:r>
              <a:rPr lang="en-US" sz="4800" dirty="0" err="1" smtClean="0">
                <a:solidFill>
                  <a:srgbClr val="0070C0"/>
                </a:solidFill>
              </a:rPr>
              <a:t>CHÀO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MỪNG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QUÝ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THẦY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GIÁO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VÀ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CÁC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EM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HỌC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SINH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4800" dirty="0" err="1" smtClean="0">
                <a:solidFill>
                  <a:srgbClr val="0070C0"/>
                </a:solidFill>
              </a:rPr>
              <a:t>THAM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DỰ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TIẾT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DẠY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HỌC</a:t>
            </a:r>
            <a:r>
              <a:rPr lang="en-US" sz="4800" dirty="0" smtClean="0">
                <a:solidFill>
                  <a:srgbClr val="0070C0"/>
                </a:solidFill>
              </a:rPr>
              <a:t> THEO </a:t>
            </a:r>
            <a:r>
              <a:rPr lang="en-US" sz="4800" dirty="0" err="1" smtClean="0">
                <a:solidFill>
                  <a:srgbClr val="0070C0"/>
                </a:solidFill>
              </a:rPr>
              <a:t>CHUYÊN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ĐỀ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VẬT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LÝ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LỚP</a:t>
            </a:r>
            <a:r>
              <a:rPr lang="en-US" sz="4800" dirty="0" smtClean="0">
                <a:solidFill>
                  <a:srgbClr val="0070C0"/>
                </a:solidFill>
              </a:rPr>
              <a:t> 11A1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4435016"/>
            <a:ext cx="5715000" cy="74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THPT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2067580"/>
            <a:ext cx="5723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79"/>
          <p:cNvSpPr txBox="1">
            <a:spLocks noChangeArrowheads="1"/>
          </p:cNvSpPr>
          <p:nvPr/>
        </p:nvSpPr>
        <p:spPr bwMode="auto">
          <a:xfrm>
            <a:off x="905559" y="2600980"/>
            <a:ext cx="7628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Điều kiện để có hiện tượng phản xạ toàn 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609600" y="16002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5302" y="2971800"/>
            <a:ext cx="8240098" cy="3733800"/>
            <a:chOff x="21021" y="345769"/>
            <a:chExt cx="8818179" cy="3806862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1021" y="345769"/>
              <a:ext cx="8818179" cy="3389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</a:t>
              </a: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Ánh</a:t>
              </a:r>
              <a:r>
                <a:rPr kumimoji="0" lang="pt-BR" sz="28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sáng truyền từ một môi trường tới môi trường có chiết suất nhỏ hơn:</a:t>
              </a:r>
              <a:r>
                <a:rPr kumimoji="0" lang="pt-BR" sz="28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n</a:t>
              </a:r>
              <a:r>
                <a:rPr lang="pt-BR" sz="2800" baseline="-25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pt-BR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&lt;  n</a:t>
              </a:r>
              <a:r>
                <a:rPr lang="pt-BR" sz="2800" baseline="-25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pt-BR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Góc tới lớn hơn hoặc bằng góc giới hạn: i ≥ i</a:t>
              </a:r>
              <a:r>
                <a:rPr kumimoji="0" lang="pt-BR" sz="2800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gh</a:t>
              </a: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Với góc giới</a:t>
              </a:r>
              <a:r>
                <a:rPr kumimoji="0" lang="pt-BR" sz="28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hạn </a:t>
              </a: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pt-BR" sz="2800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gh</a:t>
              </a:r>
              <a:r>
                <a:rPr kumimoji="0" lang="pt-BR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được xác định theo công thức: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511850"/>
                </p:ext>
              </p:extLst>
            </p:nvPr>
          </p:nvGraphicFramePr>
          <p:xfrm>
            <a:off x="3581400" y="2828656"/>
            <a:ext cx="2438400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Equation" r:id="rId4" imgW="672808" imgH="406224" progId="Equation.DSMT4">
                    <p:embed/>
                  </p:oleObj>
                </mc:Choice>
                <mc:Fallback>
                  <p:oleObj name="Equation" r:id="rId4" imgW="672808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828656"/>
                          <a:ext cx="2438400" cy="1323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473154" y="638508"/>
              <a:ext cx="197691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038600" y="5562600"/>
            <a:ext cx="2362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51" y="0"/>
            <a:ext cx="9448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007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609600" y="15240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9"/>
          <p:cNvSpPr txBox="1">
            <a:spLocks noChangeArrowheads="1"/>
          </p:cNvSpPr>
          <p:nvPr/>
        </p:nvSpPr>
        <p:spPr bwMode="auto">
          <a:xfrm>
            <a:off x="258500" y="1991380"/>
            <a:ext cx="8504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 descr="E:\Du lieu\SKKN\skkn_chuyende_khucxa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16952"/>
            <a:ext cx="3192851" cy="25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ết quả hình ảnh cho VIEN KIM CUONG LAP LAN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16" y="2514600"/>
            <a:ext cx="3136446" cy="202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29200" y="2462748"/>
            <a:ext cx="3962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26.1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43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007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609600" y="15240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9"/>
          <p:cNvSpPr txBox="1">
            <a:spLocks noChangeArrowheads="1"/>
          </p:cNvSpPr>
          <p:nvPr/>
        </p:nvSpPr>
        <p:spPr bwMode="auto">
          <a:xfrm>
            <a:off x="258500" y="1991380"/>
            <a:ext cx="8504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456795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600" dirty="0">
              <a:solidFill>
                <a:srgbClr val="1407B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u="sng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u="sng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u="sng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u="sng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u="sng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u="sng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u="sng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u="sng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i="1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i="1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600" baseline="-250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1407B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u lieu\GIAO VIEN GIOI\h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8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u lieu\GIAO VIEN GIOI\56679642_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534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Du lieu\GIAO VIEN GIOI\images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419600"/>
            <a:ext cx="34099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0" y="2209800"/>
            <a:ext cx="632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15341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79"/>
          <p:cNvSpPr txBox="1">
            <a:spLocks noChangeArrowheads="1"/>
          </p:cNvSpPr>
          <p:nvPr/>
        </p:nvSpPr>
        <p:spPr bwMode="auto">
          <a:xfrm>
            <a:off x="905559" y="19913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990378"/>
                  </p:ext>
                </p:extLst>
              </p:nvPr>
            </p:nvGraphicFramePr>
            <p:xfrm>
              <a:off x="-1" y="2558796"/>
              <a:ext cx="9144001" cy="4276344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773181"/>
                    <a:gridCol w="1948722"/>
                    <a:gridCol w="2745697"/>
                    <a:gridCol w="1676401"/>
                  </a:tblGrid>
                  <a:tr h="343682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Bảng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26.2 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một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môi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trường</a:t>
                          </a:r>
                          <a:endParaRPr lang="en-US" sz="24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43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rắn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rắn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37472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Kim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cương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Thuỷ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tinh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crao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Thuỷ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tinh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flin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đá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smtClean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2,419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1,464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1407B9"/>
                                  </a:solidFill>
                                  <a:effectLst/>
                                  <a:latin typeface="Cambria Math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1,532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1,603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1407B9"/>
                                  </a:solidFill>
                                  <a:effectLst/>
                                  <a:latin typeface="Cambria Math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1,865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1,309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Muối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ăn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NaCl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)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Hổ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phách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Polistiren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Xaphia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1,544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1,546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1,590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1,768</a:t>
                          </a:r>
                          <a:endParaRPr lang="en-US" sz="220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3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lỏng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lỏng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8736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Benzen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1,333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1,501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Rượu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êtilic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Glixerol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1,361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1,473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3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C, 1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atm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C, 1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atm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368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Không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1,000293</a:t>
                          </a:r>
                          <a:endParaRPr lang="en-US" sz="220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cacbonic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1,00045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990378"/>
                  </p:ext>
                </p:extLst>
              </p:nvPr>
            </p:nvGraphicFramePr>
            <p:xfrm>
              <a:off x="-1" y="2558796"/>
              <a:ext cx="9144001" cy="405746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773181"/>
                    <a:gridCol w="1948722"/>
                    <a:gridCol w="2745697"/>
                    <a:gridCol w="1676401"/>
                  </a:tblGrid>
                  <a:tr h="386906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Bảng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26.2 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một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môi</a:t>
                          </a:r>
                          <a:r>
                            <a:rPr lang="en-US" sz="24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trường</a:t>
                          </a:r>
                          <a:endParaRPr lang="en-US" sz="24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547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rắn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rắn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5114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Kim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cương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Thuỷ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tinh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crao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Thuỷ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tinh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flin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đá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42188" t="-54251" r="-226563" b="-131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Muối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ăn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NaCl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)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Hổ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phách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Polistiren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Xaphia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1,544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1,546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1,590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1,768</a:t>
                          </a:r>
                          <a:endParaRPr lang="en-US" sz="220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47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lỏng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lỏng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(20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4028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Benzen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1,333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1,501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Rượu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êtilic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Glixerol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1,361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1,473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47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C, 1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atm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(0</a:t>
                          </a:r>
                          <a:r>
                            <a:rPr lang="en-US" sz="2200" b="1" baseline="300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C, 1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atm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Chiết</a:t>
                          </a:r>
                          <a:r>
                            <a:rPr lang="en-US" sz="2200" b="1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suất</a:t>
                          </a:r>
                          <a:endParaRPr lang="en-US" sz="2200" b="1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47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Không</a:t>
                          </a:r>
                          <a:r>
                            <a:rPr lang="en-US" sz="2200" b="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endParaRPr lang="en-US" sz="2200" b="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1,000293</a:t>
                          </a:r>
                          <a:endParaRPr lang="en-US" sz="220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Khí</a:t>
                          </a: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cacbonic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172200" algn="l"/>
                            </a:tabLst>
                          </a:pPr>
                          <a:r>
                            <a:rPr lang="en-US" sz="2200" dirty="0">
                              <a:solidFill>
                                <a:srgbClr val="1407B9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1,00045</a:t>
                          </a:r>
                          <a:endParaRPr lang="en-US" sz="2200" dirty="0">
                            <a:solidFill>
                              <a:srgbClr val="1407B9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37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u lieu\SKKN\skkn_chuyende_khucxa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029200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ueCd.Com\AppData\Local\Temp\Rar$DI95.208\20190227_150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14" y="20472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1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99060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Movie 1">
            <a:hlinkClick r:id="rId3" action="ppaction://hlinkfile" highlightClick="1"/>
          </p:cNvPr>
          <p:cNvSpPr/>
          <p:nvPr/>
        </p:nvSpPr>
        <p:spPr>
          <a:xfrm>
            <a:off x="6580362" y="1557010"/>
            <a:ext cx="659971" cy="304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144780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9971" y="1905000"/>
            <a:ext cx="7874429" cy="4876800"/>
            <a:chOff x="659971" y="1905000"/>
            <a:chExt cx="7874429" cy="4876800"/>
          </a:xfrm>
        </p:grpSpPr>
        <p:grpSp>
          <p:nvGrpSpPr>
            <p:cNvPr id="4" name="Group 3"/>
            <p:cNvGrpSpPr/>
            <p:nvPr/>
          </p:nvGrpSpPr>
          <p:grpSpPr>
            <a:xfrm>
              <a:off x="659971" y="1905000"/>
              <a:ext cx="7874429" cy="4876800"/>
              <a:chOff x="0" y="1905000"/>
              <a:chExt cx="6629400" cy="4876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1981200"/>
                <a:ext cx="6629400" cy="4800600"/>
                <a:chOff x="673972" y="685800"/>
                <a:chExt cx="7098432" cy="4953001"/>
              </a:xfrm>
            </p:grpSpPr>
            <p:pic>
              <p:nvPicPr>
                <p:cNvPr id="12" name="Picture 2" descr="E:\Du lieu\SKKN\skkn_chuyende_khucxa\Screenshot_20190224-173303_YouTube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972" y="3276600"/>
                  <a:ext cx="3429003" cy="2362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3" descr="E:\Du lieu\SKKN\skkn_chuyende_khucxa\Screenshot_20190224-173315_YouTube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3400" y="3287110"/>
                  <a:ext cx="3429004" cy="23516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E:\Du lieu\SKKN\skkn_chuyende_khucxa\Screenshot_20190224-173250_YouTube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3400" y="685800"/>
                  <a:ext cx="3402727" cy="2362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 descr="E:\Du lieu\SKKN\skkn_chuyende_khucxa\Screenshot_20190224-173839_YouTube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685798" y="685800"/>
                  <a:ext cx="3429002" cy="2362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287956" y="19812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20514" y="1905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0" y="4502469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00779" y="4502469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45934" y="4124980"/>
              <a:ext cx="54521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thuỷ</a:t>
              </a:r>
              <a:r>
                <a:rPr lang="en-US" sz="2800" dirty="0" smtClean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endParaRPr lang="en-US" sz="2800" dirty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4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15341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4571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E:\Du lieu\SKKN\skkn_chuyende_khucxa\Vat Ly 11 SGK hinh 26.2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364914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15341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79"/>
          <p:cNvSpPr txBox="1">
            <a:spLocks noChangeArrowheads="1"/>
          </p:cNvSpPr>
          <p:nvPr/>
        </p:nvSpPr>
        <p:spPr bwMode="auto">
          <a:xfrm>
            <a:off x="905559" y="19913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n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.sin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.sin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(26.1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:\Du lieu\SKKN\skkn_chuyende_khucxa\Vat Ly 11 SGK hinh 26.2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86" y="2057400"/>
            <a:ext cx="3364914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5181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648200"/>
            <a:ext cx="2438400" cy="467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00" y="0"/>
            <a:ext cx="108712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79"/>
          <p:cNvSpPr txBox="1">
            <a:spLocks noChangeArrowheads="1"/>
          </p:cNvSpPr>
          <p:nvPr/>
        </p:nvSpPr>
        <p:spPr bwMode="auto">
          <a:xfrm>
            <a:off x="381000" y="1153180"/>
            <a:ext cx="4681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690224" y="1676400"/>
                <a:ext cx="8843624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2800" b="1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800" b="1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b="1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endParaRPr lang="en-US" sz="2800" dirty="0">
                  <a:solidFill>
                    <a:srgbClr val="1407B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khúc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xạ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, so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khúc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xạ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i = 60</a:t>
                </a:r>
                <a:r>
                  <a:rPr lang="en-US" sz="2800" baseline="300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2800" dirty="0" err="1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(n</a:t>
                </a:r>
                <a:r>
                  <a:rPr lang="en-US" sz="2800" baseline="-250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= 1)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(n</a:t>
                </a:r>
                <a:r>
                  <a:rPr lang="en-US" sz="2800" baseline="-250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407B9"/>
                        </a:solidFill>
                        <a:latin typeface="Cambria Math"/>
                      </a:rPr>
                      <m:t>1,33</m:t>
                    </m:r>
                  </m:oMath>
                </a14:m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).</a:t>
                </a:r>
              </a:p>
              <a:p>
                <a:pPr lvl="0" algn="just"/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3 )</a:t>
                </a:r>
              </a:p>
              <a:p>
                <a:pPr lvl="0" algn="just"/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khúc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xạ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, so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khúc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xạ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i = 30</a:t>
                </a:r>
                <a:r>
                  <a:rPr lang="en-US" sz="2800" baseline="300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(n</a:t>
                </a:r>
                <a:r>
                  <a:rPr lang="en-US" sz="2800" baseline="-250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1,33)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(n</a:t>
                </a:r>
                <a:r>
                  <a:rPr lang="en-US" sz="2800" baseline="-250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 = 1). </a:t>
                </a:r>
              </a:p>
              <a:p>
                <a:pPr algn="just"/>
                <a:r>
                  <a:rPr lang="en-US" sz="2800" b="1" dirty="0" smtClean="0">
                    <a:solidFill>
                      <a:srgbClr val="1407B9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4 )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0224" y="1676400"/>
                <a:ext cx="8843624" cy="4401205"/>
              </a:xfrm>
              <a:prstGeom prst="rect">
                <a:avLst/>
              </a:prstGeom>
              <a:blipFill rotWithShape="1">
                <a:blip r:embed="rId3"/>
                <a:stretch>
                  <a:fillRect l="-1447" t="-1385" r="-1378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15341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79"/>
          <p:cNvSpPr txBox="1">
            <a:spLocks noChangeArrowheads="1"/>
          </p:cNvSpPr>
          <p:nvPr/>
        </p:nvSpPr>
        <p:spPr bwMode="auto">
          <a:xfrm>
            <a:off x="905559" y="19913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905559" y="24384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559" y="3242370"/>
            <a:ext cx="1909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E:\Du lieu\SKKN\skkn_chuyende_khucxa\20190220_144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75" y="3048000"/>
            <a:ext cx="6329025" cy="40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2067580"/>
            <a:ext cx="5723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609600" y="16002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Movie 1">
            <a:hlinkClick r:id="rId3" action="ppaction://hlinkfile" highlightClick="1"/>
          </p:cNvPr>
          <p:cNvSpPr/>
          <p:nvPr/>
        </p:nvSpPr>
        <p:spPr>
          <a:xfrm>
            <a:off x="6420538" y="1820783"/>
            <a:ext cx="609600" cy="304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E:\Du lieu\SKKN\skkn_chuyende_khucxa\Screenshot_20190224-173901_You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41" y="2634082"/>
            <a:ext cx="3693258" cy="20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Du lieu\SKKN\skkn_chuyende_khucxa\Screenshot_20190224-173839_YouT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4082"/>
            <a:ext cx="3693258" cy="20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5308" y="2590800"/>
            <a:ext cx="1395230" cy="3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783814"/>
            <a:ext cx="1395230" cy="3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E:\Du lieu\SKKN\skkn_chuyende_khucxa\Screenshot_20190224-173922_YouTu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7371"/>
            <a:ext cx="3693258" cy="20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8200" y="5047371"/>
            <a:ext cx="1395230" cy="3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64941" y="5027268"/>
            <a:ext cx="3845659" cy="2066360"/>
            <a:chOff x="4764941" y="5027268"/>
            <a:chExt cx="3845659" cy="2066360"/>
          </a:xfrm>
        </p:grpSpPr>
        <p:pic>
          <p:nvPicPr>
            <p:cNvPr id="17" name="Picture 2" descr="E:\Du lieu\SKKN\skkn_chuyende_khucxa\Screenshot_20190224-173913_YouTub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41" y="5027268"/>
              <a:ext cx="3693260" cy="206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804562" y="5206891"/>
              <a:ext cx="1395230" cy="38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7770" y="5341364"/>
              <a:ext cx="1242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xạ</a:t>
              </a: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u lieu\GIAO VIEN GIOI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8500" y="43190"/>
            <a:ext cx="8661324" cy="947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SỰ TRUYỀN ÁNH SÁNG QUA MẶT PHÂN CÁCH GIỮA HAI MÔI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79"/>
          <p:cNvSpPr txBox="1">
            <a:spLocks noChangeArrowheads="1"/>
          </p:cNvSpPr>
          <p:nvPr/>
        </p:nvSpPr>
        <p:spPr bwMode="auto">
          <a:xfrm>
            <a:off x="609600" y="1076980"/>
            <a:ext cx="5190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9"/>
          <p:cNvSpPr txBox="1">
            <a:spLocks noChangeArrowheads="1"/>
          </p:cNvSpPr>
          <p:nvPr/>
        </p:nvSpPr>
        <p:spPr bwMode="auto">
          <a:xfrm>
            <a:off x="905559" y="2067580"/>
            <a:ext cx="5723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79"/>
          <p:cNvSpPr txBox="1">
            <a:spLocks noChangeArrowheads="1"/>
          </p:cNvSpPr>
          <p:nvPr/>
        </p:nvSpPr>
        <p:spPr bwMode="auto">
          <a:xfrm>
            <a:off x="609600" y="1600200"/>
            <a:ext cx="7400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2047" y="2830773"/>
            <a:ext cx="32947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Phản xạ toàn phần là hiện tượng phản xạ toàn bộ tia sáng tới, xảy ra ở mặt phân cách giữa hai môi trường trong suốt.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17" y="2616344"/>
            <a:ext cx="3926545" cy="3403456"/>
            <a:chOff x="784817" y="2616344"/>
            <a:chExt cx="3926545" cy="3403456"/>
          </a:xfrm>
        </p:grpSpPr>
        <p:pic>
          <p:nvPicPr>
            <p:cNvPr id="21" name="Picture 2" descr="E:\Du lieu\SKKN\skkn_chuyende_khucxa\kx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17" y="2616344"/>
              <a:ext cx="3926545" cy="33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78027" y="5650468"/>
              <a:ext cx="32111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just"/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5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2640</TotalTime>
  <Words>1031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GVTH: NGUYỄN THỊ BÌNH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huecd.com</dc:creator>
  <cp:lastModifiedBy>huecd.com</cp:lastModifiedBy>
  <cp:revision>211</cp:revision>
  <cp:lastPrinted>2018-01-28T05:08:26Z</cp:lastPrinted>
  <dcterms:created xsi:type="dcterms:W3CDTF">2018-01-16T00:08:16Z</dcterms:created>
  <dcterms:modified xsi:type="dcterms:W3CDTF">2019-04-20T07:14:09Z</dcterms:modified>
</cp:coreProperties>
</file>