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93" r:id="rId7"/>
    <p:sldId id="273" r:id="rId8"/>
    <p:sldId id="278" r:id="rId9"/>
    <p:sldId id="290" r:id="rId10"/>
    <p:sldId id="279" r:id="rId11"/>
    <p:sldId id="292" r:id="rId12"/>
    <p:sldId id="264" r:id="rId13"/>
    <p:sldId id="265" r:id="rId14"/>
    <p:sldId id="266" r:id="rId15"/>
    <p:sldId id="295" r:id="rId16"/>
    <p:sldId id="296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99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2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9813-87F0-4D11-9956-1041BF636F5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005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3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1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2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8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1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771F-0005-4274-B00C-082D3A15B7B4}" type="datetimeFigureOut">
              <a:rPr lang="en-US" smtClean="0"/>
              <a:t>15/03/2019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A8B7-6A65-4F1E-838F-E3ED87BD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obinhdinh.com.vn/thudi-tinlai/2009/4/74593/images/images83700_8-2.JPG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baobinhdinh.com.vn/thudi-tinlai/2009/4/74593/images/images83702_8-1.JPG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395288" y="1412875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latin typeface="Times New Roman" pitchFamily="18" charset="0"/>
            </a:endParaRP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1547813" y="1412875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hart" r:id="rId4" imgW="6096117" imgH="4067051" progId="MSGraph.Chart.8">
                  <p:embed followColorScheme="full"/>
                </p:oleObj>
              </mc:Choice>
              <mc:Fallback>
                <p:oleObj name="Chart" r:id="rId4" imgW="6096117" imgH="40670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412875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WordArt 12"/>
          <p:cNvSpPr>
            <a:spLocks noChangeArrowheads="1" noChangeShapeType="1" noTextEdit="1"/>
          </p:cNvSpPr>
          <p:nvPr/>
        </p:nvSpPr>
        <p:spPr bwMode="auto">
          <a:xfrm>
            <a:off x="228600" y="333375"/>
            <a:ext cx="8534400" cy="5915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46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Chào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mừng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quý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thầy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cô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giáo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Leelawadee UI"/>
              <a:cs typeface="Leelawadee UI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và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các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em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học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sinh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Leelawadee UI"/>
                <a:cs typeface="Leelawadee UI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6063098"/>
            <a:ext cx="329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Giáo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viên</a:t>
            </a:r>
            <a:r>
              <a:rPr lang="en-US" b="1" dirty="0" smtClean="0">
                <a:solidFill>
                  <a:srgbClr val="FF0000"/>
                </a:solidFill>
              </a:rPr>
              <a:t>: VƯƠNG THÚY HẰNG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76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TRƯỜNG THPT BUÔN HỒ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TỔ SINH HỌC VÀ CÔNG NGHỆ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2338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</a:rPr>
                <a:t>Bài 40:</a:t>
              </a:r>
              <a:r>
                <a:rPr lang="en-US" altLang="en-US" sz="2000"/>
                <a:t> </a:t>
              </a:r>
              <a:r>
                <a:rPr lang="en-US" altLang="en-US" b="1">
                  <a:solidFill>
                    <a:srgbClr val="0000CC"/>
                  </a:solidFill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</a:rPr>
                <a:t>MỘT SỐ ĐẶC TRƯNG CƠ BẢN CỦA QUẦN XÃ</a:t>
              </a:r>
            </a:p>
          </p:txBody>
        </p:sp>
        <p:sp>
          <p:nvSpPr>
            <p:cNvPr id="12339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4" name="Group 56"/>
          <p:cNvGrpSpPr>
            <a:grpSpLocks/>
          </p:cNvGrpSpPr>
          <p:nvPr/>
        </p:nvGrpSpPr>
        <p:grpSpPr bwMode="auto">
          <a:xfrm>
            <a:off x="1979613" y="1196975"/>
            <a:ext cx="5321300" cy="2057400"/>
            <a:chOff x="1524000" y="1676400"/>
            <a:chExt cx="4191000" cy="1905000"/>
          </a:xfrm>
        </p:grpSpPr>
        <p:grpSp>
          <p:nvGrpSpPr>
            <p:cNvPr id="12323" name="Rectangle 18"/>
            <p:cNvGrpSpPr>
              <a:grpSpLocks/>
            </p:cNvGrpSpPr>
            <p:nvPr/>
          </p:nvGrpSpPr>
          <p:grpSpPr bwMode="auto">
            <a:xfrm>
              <a:off x="1444752" y="2310384"/>
              <a:ext cx="1456944" cy="688848"/>
              <a:chOff x="1444752" y="2310384"/>
              <a:chExt cx="1456944" cy="688848"/>
            </a:xfrm>
          </p:grpSpPr>
          <p:pic>
            <p:nvPicPr>
              <p:cNvPr id="12336" name="Rectangle 1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752" y="2310384"/>
                <a:ext cx="1456944" cy="6888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</p:pic>
          <p:sp>
            <p:nvSpPr>
              <p:cNvPr id="12337" name="Text Box 13"/>
              <p:cNvSpPr txBox="1">
                <a:spLocks noChangeArrowheads="1"/>
              </p:cNvSpPr>
              <p:nvPr/>
            </p:nvSpPr>
            <p:spPr bwMode="auto">
              <a:xfrm>
                <a:off x="1524000" y="2362200"/>
                <a:ext cx="1295400" cy="533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0000"/>
                    </a:solidFill>
                  </a:rPr>
                  <a:t>Quan hệ hỗ trợ </a:t>
                </a:r>
              </a:p>
            </p:txBody>
          </p:sp>
        </p:grpSp>
        <p:cxnSp>
          <p:nvCxnSpPr>
            <p:cNvPr id="12324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819400" y="1981200"/>
              <a:ext cx="914400" cy="3810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325" name="Rectangle 21"/>
            <p:cNvGrpSpPr>
              <a:grpSpLocks/>
            </p:cNvGrpSpPr>
            <p:nvPr/>
          </p:nvGrpSpPr>
          <p:grpSpPr bwMode="auto">
            <a:xfrm>
              <a:off x="3810000" y="1621536"/>
              <a:ext cx="1987296" cy="694944"/>
              <a:chOff x="3810000" y="1621536"/>
              <a:chExt cx="1987296" cy="694944"/>
            </a:xfrm>
          </p:grpSpPr>
          <p:pic>
            <p:nvPicPr>
              <p:cNvPr id="12334" name="Rectangle 2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1621536"/>
                <a:ext cx="1987296" cy="6949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</p:pic>
          <p:sp>
            <p:nvSpPr>
              <p:cNvPr id="12335" name="Text Box 17"/>
              <p:cNvSpPr txBox="1">
                <a:spLocks noChangeArrowheads="1"/>
              </p:cNvSpPr>
              <p:nvPr/>
            </p:nvSpPr>
            <p:spPr bwMode="auto">
              <a:xfrm>
                <a:off x="3886200" y="1676400"/>
                <a:ext cx="1828800" cy="533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0000"/>
                    </a:solidFill>
                  </a:rPr>
                  <a:t>Cộng sinh</a:t>
                </a:r>
              </a:p>
            </p:txBody>
          </p:sp>
        </p:grpSp>
        <p:grpSp>
          <p:nvGrpSpPr>
            <p:cNvPr id="12326" name="Rectangle 22"/>
            <p:cNvGrpSpPr>
              <a:grpSpLocks/>
            </p:cNvGrpSpPr>
            <p:nvPr/>
          </p:nvGrpSpPr>
          <p:grpSpPr bwMode="auto">
            <a:xfrm>
              <a:off x="3810000" y="2310384"/>
              <a:ext cx="1987296" cy="688848"/>
              <a:chOff x="3810000" y="2310384"/>
              <a:chExt cx="1987296" cy="688848"/>
            </a:xfrm>
          </p:grpSpPr>
          <p:pic>
            <p:nvPicPr>
              <p:cNvPr id="12332" name="Rectangle 22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2310384"/>
                <a:ext cx="1987296" cy="6888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</p:pic>
          <p:sp>
            <p:nvSpPr>
              <p:cNvPr id="12333" name="Text Box 20"/>
              <p:cNvSpPr txBox="1">
                <a:spLocks noChangeArrowheads="1"/>
              </p:cNvSpPr>
              <p:nvPr/>
            </p:nvSpPr>
            <p:spPr bwMode="auto">
              <a:xfrm>
                <a:off x="3886200" y="2362200"/>
                <a:ext cx="1828800" cy="533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0000"/>
                    </a:solidFill>
                  </a:rPr>
                  <a:t>Hợp tác </a:t>
                </a:r>
              </a:p>
            </p:txBody>
          </p:sp>
        </p:grpSp>
        <p:grpSp>
          <p:nvGrpSpPr>
            <p:cNvPr id="12327" name="Rectangle 23"/>
            <p:cNvGrpSpPr>
              <a:grpSpLocks/>
            </p:cNvGrpSpPr>
            <p:nvPr/>
          </p:nvGrpSpPr>
          <p:grpSpPr bwMode="auto">
            <a:xfrm>
              <a:off x="3810000" y="2993136"/>
              <a:ext cx="1987296" cy="694944"/>
              <a:chOff x="3810000" y="2993136"/>
              <a:chExt cx="1987296" cy="694944"/>
            </a:xfrm>
          </p:grpSpPr>
          <p:pic>
            <p:nvPicPr>
              <p:cNvPr id="12330" name="Rectangle 23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2993136"/>
                <a:ext cx="1987296" cy="6949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</p:pic>
          <p:sp>
            <p:nvSpPr>
              <p:cNvPr id="12331" name="Text Box 23"/>
              <p:cNvSpPr txBox="1">
                <a:spLocks noChangeArrowheads="1"/>
              </p:cNvSpPr>
              <p:nvPr/>
            </p:nvSpPr>
            <p:spPr bwMode="auto">
              <a:xfrm>
                <a:off x="3886200" y="3048000"/>
                <a:ext cx="1828800" cy="533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0000"/>
                    </a:solidFill>
                  </a:rPr>
                  <a:t>Hội sinh </a:t>
                </a:r>
              </a:p>
            </p:txBody>
          </p:sp>
        </p:grpSp>
        <p:cxnSp>
          <p:nvCxnSpPr>
            <p:cNvPr id="12328" name="Straight Arrow Connector 24"/>
            <p:cNvCxnSpPr>
              <a:cxnSpLocks noChangeShapeType="1"/>
            </p:cNvCxnSpPr>
            <p:nvPr/>
          </p:nvCxnSpPr>
          <p:spPr bwMode="auto">
            <a:xfrm>
              <a:off x="2819400" y="2628900"/>
              <a:ext cx="914400" cy="381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9" name="Straight Arrow Connector 27"/>
            <p:cNvCxnSpPr>
              <a:cxnSpLocks noChangeShapeType="1"/>
            </p:cNvCxnSpPr>
            <p:nvPr/>
          </p:nvCxnSpPr>
          <p:spPr bwMode="auto">
            <a:xfrm>
              <a:off x="2819400" y="2895600"/>
              <a:ext cx="914400" cy="5334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10" name="Group 69"/>
          <p:cNvGrpSpPr>
            <a:grpSpLocks/>
          </p:cNvGrpSpPr>
          <p:nvPr/>
        </p:nvGrpSpPr>
        <p:grpSpPr bwMode="auto">
          <a:xfrm>
            <a:off x="1835150" y="3505200"/>
            <a:ext cx="5473700" cy="3352800"/>
            <a:chOff x="1524000" y="4114800"/>
            <a:chExt cx="4191000" cy="2667000"/>
          </a:xfrm>
        </p:grpSpPr>
        <p:grpSp>
          <p:nvGrpSpPr>
            <p:cNvPr id="12304" name="Rectangle 31"/>
            <p:cNvGrpSpPr>
              <a:grpSpLocks/>
            </p:cNvGrpSpPr>
            <p:nvPr/>
          </p:nvGrpSpPr>
          <p:grpSpPr bwMode="auto">
            <a:xfrm>
              <a:off x="3810000" y="4059936"/>
              <a:ext cx="1987296" cy="694944"/>
              <a:chOff x="3810000" y="4059936"/>
              <a:chExt cx="1987296" cy="694944"/>
            </a:xfrm>
          </p:grpSpPr>
          <p:pic>
            <p:nvPicPr>
              <p:cNvPr id="12321" name="Rectangle 3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4059936"/>
                <a:ext cx="1987296" cy="6949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22" name="Text Box 29"/>
              <p:cNvSpPr txBox="1">
                <a:spLocks noChangeArrowheads="1"/>
              </p:cNvSpPr>
              <p:nvPr/>
            </p:nvSpPr>
            <p:spPr bwMode="auto">
              <a:xfrm>
                <a:off x="3886200" y="4114800"/>
                <a:ext cx="1828800" cy="533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FF"/>
                    </a:solidFill>
                  </a:rPr>
                  <a:t>Cạnh tranh</a:t>
                </a:r>
                <a:r>
                  <a:rPr lang="en-US" altLang="en-US" sz="2000" b="1">
                    <a:solidFill>
                      <a:srgbClr val="0000FF"/>
                    </a:solidFill>
                  </a:rPr>
                  <a:t> </a:t>
                </a:r>
              </a:p>
            </p:txBody>
          </p:sp>
        </p:grpSp>
        <p:grpSp>
          <p:nvGrpSpPr>
            <p:cNvPr id="12305" name="Rectangle 33"/>
            <p:cNvGrpSpPr>
              <a:grpSpLocks/>
            </p:cNvGrpSpPr>
            <p:nvPr/>
          </p:nvGrpSpPr>
          <p:grpSpPr bwMode="auto">
            <a:xfrm>
              <a:off x="3810000" y="5364480"/>
              <a:ext cx="1987296" cy="835152"/>
              <a:chOff x="3810000" y="5364480"/>
              <a:chExt cx="1987296" cy="835152"/>
            </a:xfrm>
          </p:grpSpPr>
          <p:pic>
            <p:nvPicPr>
              <p:cNvPr id="12319" name="Rectangle 3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5364480"/>
                <a:ext cx="1987296" cy="835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3886200" y="5486400"/>
                <a:ext cx="1828800" cy="609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200" b="1" dirty="0" err="1">
                    <a:solidFill>
                      <a:srgbClr val="0000FF"/>
                    </a:solidFill>
                  </a:rPr>
                  <a:t>Ức</a:t>
                </a:r>
                <a:r>
                  <a:rPr lang="en-US" altLang="en-US" sz="22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200" b="1" dirty="0" err="1">
                    <a:solidFill>
                      <a:srgbClr val="0000FF"/>
                    </a:solidFill>
                  </a:rPr>
                  <a:t>chế</a:t>
                </a:r>
                <a:r>
                  <a:rPr lang="en-US" altLang="en-US" sz="2200" b="1" dirty="0">
                    <a:solidFill>
                      <a:srgbClr val="0000FF"/>
                    </a:solidFill>
                  </a:rPr>
                  <a:t> - </a:t>
                </a:r>
                <a:r>
                  <a:rPr lang="en-US" altLang="en-US" sz="2200" b="1" dirty="0" err="1">
                    <a:solidFill>
                      <a:srgbClr val="0000FF"/>
                    </a:solidFill>
                  </a:rPr>
                  <a:t>cảm</a:t>
                </a:r>
                <a:r>
                  <a:rPr lang="en-US" altLang="en-US" sz="22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200" b="1" dirty="0" err="1">
                    <a:solidFill>
                      <a:srgbClr val="0000FF"/>
                    </a:solidFill>
                  </a:rPr>
                  <a:t>nhiễm</a:t>
                </a:r>
                <a:r>
                  <a:rPr lang="en-US" altLang="en-US" sz="2400" b="1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p:grpSp>
        <p:grpSp>
          <p:nvGrpSpPr>
            <p:cNvPr id="12306" name="Rectangle 32"/>
            <p:cNvGrpSpPr>
              <a:grpSpLocks/>
            </p:cNvGrpSpPr>
            <p:nvPr/>
          </p:nvGrpSpPr>
          <p:grpSpPr bwMode="auto">
            <a:xfrm>
              <a:off x="3810000" y="4748784"/>
              <a:ext cx="1987296" cy="688848"/>
              <a:chOff x="3810000" y="4748784"/>
              <a:chExt cx="1987296" cy="688848"/>
            </a:xfrm>
          </p:grpSpPr>
          <p:pic>
            <p:nvPicPr>
              <p:cNvPr id="12317" name="Rectangle 32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4748784"/>
                <a:ext cx="1987296" cy="6888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8" name="Text Box 35"/>
              <p:cNvSpPr txBox="1">
                <a:spLocks noChangeArrowheads="1"/>
              </p:cNvSpPr>
              <p:nvPr/>
            </p:nvSpPr>
            <p:spPr bwMode="auto">
              <a:xfrm>
                <a:off x="3886200" y="4800600"/>
                <a:ext cx="1828800" cy="533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 dirty="0" err="1">
                    <a:solidFill>
                      <a:srgbClr val="0000FF"/>
                    </a:solidFill>
                  </a:rPr>
                  <a:t>Kí</a:t>
                </a:r>
                <a:r>
                  <a:rPr lang="en-US" altLang="en-US" sz="2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</a:rPr>
                  <a:t>sinh</a:t>
                </a:r>
                <a:r>
                  <a:rPr lang="en-US" altLang="en-US" sz="2000" b="1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p:grpSp>
        <p:grpSp>
          <p:nvGrpSpPr>
            <p:cNvPr id="12307" name="Rectangle 30"/>
            <p:cNvGrpSpPr>
              <a:grpSpLocks/>
            </p:cNvGrpSpPr>
            <p:nvPr/>
          </p:nvGrpSpPr>
          <p:grpSpPr bwMode="auto">
            <a:xfrm>
              <a:off x="1402080" y="5205984"/>
              <a:ext cx="1530096" cy="688848"/>
              <a:chOff x="1402080" y="5205984"/>
              <a:chExt cx="1530096" cy="688848"/>
            </a:xfrm>
          </p:grpSpPr>
          <p:pic>
            <p:nvPicPr>
              <p:cNvPr id="12315" name="Rectangle 30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2080" y="5205984"/>
                <a:ext cx="1530096" cy="6888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6" name="Text Box 38"/>
              <p:cNvSpPr txBox="1">
                <a:spLocks noChangeArrowheads="1"/>
              </p:cNvSpPr>
              <p:nvPr/>
            </p:nvSpPr>
            <p:spPr bwMode="auto">
              <a:xfrm>
                <a:off x="1524000" y="5257800"/>
                <a:ext cx="1295400" cy="533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FF"/>
                    </a:solidFill>
                  </a:rPr>
                  <a:t>Quan hệ đôi kháng </a:t>
                </a:r>
              </a:p>
            </p:txBody>
          </p:sp>
        </p:grpSp>
        <p:grpSp>
          <p:nvGrpSpPr>
            <p:cNvPr id="12308" name="Rectangle 34"/>
            <p:cNvGrpSpPr>
              <a:grpSpLocks/>
            </p:cNvGrpSpPr>
            <p:nvPr/>
          </p:nvGrpSpPr>
          <p:grpSpPr bwMode="auto">
            <a:xfrm>
              <a:off x="3810000" y="6089904"/>
              <a:ext cx="1987296" cy="829056"/>
              <a:chOff x="3810000" y="6089904"/>
              <a:chExt cx="1987296" cy="829056"/>
            </a:xfrm>
          </p:grpSpPr>
          <p:pic>
            <p:nvPicPr>
              <p:cNvPr id="12313" name="Rectangle 34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6089904"/>
                <a:ext cx="1987296" cy="8290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4" name="Text Box 41"/>
              <p:cNvSpPr txBox="1">
                <a:spLocks noChangeArrowheads="1"/>
              </p:cNvSpPr>
              <p:nvPr/>
            </p:nvSpPr>
            <p:spPr bwMode="auto">
              <a:xfrm>
                <a:off x="3886200" y="6248400"/>
                <a:ext cx="1828800" cy="533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200" b="1">
                    <a:solidFill>
                      <a:srgbClr val="0000FF"/>
                    </a:solidFill>
                  </a:rPr>
                  <a:t>SV này ăn SV khác</a:t>
                </a:r>
                <a:r>
                  <a:rPr lang="en-US" altLang="en-US" sz="2200">
                    <a:solidFill>
                      <a:srgbClr val="0000FF"/>
                    </a:solidFill>
                  </a:rPr>
                  <a:t> </a:t>
                </a:r>
              </a:p>
            </p:txBody>
          </p:sp>
        </p:grpSp>
        <p:cxnSp>
          <p:nvCxnSpPr>
            <p:cNvPr id="12309" name="Straight Arrow Connector 38"/>
            <p:cNvCxnSpPr>
              <a:cxnSpLocks noChangeShapeType="1"/>
            </p:cNvCxnSpPr>
            <p:nvPr/>
          </p:nvCxnSpPr>
          <p:spPr bwMode="auto">
            <a:xfrm flipV="1">
              <a:off x="2819400" y="4381500"/>
              <a:ext cx="990600" cy="8763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0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2819400" y="5181600"/>
              <a:ext cx="990600" cy="2286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1" name="Straight Arrow Connector 43"/>
            <p:cNvCxnSpPr>
              <a:cxnSpLocks noChangeShapeType="1"/>
            </p:cNvCxnSpPr>
            <p:nvPr/>
          </p:nvCxnSpPr>
          <p:spPr bwMode="auto">
            <a:xfrm>
              <a:off x="2819400" y="5638800"/>
              <a:ext cx="914400" cy="1524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2" name="Straight Arrow Connector 46"/>
            <p:cNvCxnSpPr>
              <a:cxnSpLocks noChangeShapeType="1"/>
            </p:cNvCxnSpPr>
            <p:nvPr/>
          </p:nvCxnSpPr>
          <p:spPr bwMode="auto">
            <a:xfrm>
              <a:off x="2819400" y="5791200"/>
              <a:ext cx="990600" cy="7620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95" name="Group 46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2302" name="AutoShape 47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</a:rPr>
                <a:t>Bài 40:</a:t>
              </a:r>
              <a:r>
                <a:rPr lang="en-US" altLang="en-US" sz="2000"/>
                <a:t> </a:t>
              </a:r>
              <a:r>
                <a:rPr lang="en-US" altLang="en-US" b="1">
                  <a:solidFill>
                    <a:srgbClr val="0000CC"/>
                  </a:solidFill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</a:rPr>
                <a:t>MỘT SỐ ĐẶC TRƯNG CƠ BẢN CỦA QUẦN XÃ</a:t>
              </a:r>
            </a:p>
          </p:txBody>
        </p:sp>
        <p:sp>
          <p:nvSpPr>
            <p:cNvPr id="12303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34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4724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>
                <a:solidFill>
                  <a:srgbClr val="0000FF"/>
                </a:solidFill>
              </a:rPr>
              <a:t>1</a:t>
            </a:r>
            <a:r>
              <a:rPr lang="vi-VN" altLang="en-US" sz="2200" b="1" i="1" dirty="0">
                <a:solidFill>
                  <a:srgbClr val="0000FF"/>
                </a:solidFill>
              </a:rPr>
              <a:t>.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mối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quan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hệ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sinh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thái</a:t>
            </a:r>
            <a:endParaRPr lang="vi-VN" altLang="en-US" sz="2200" b="1" i="1" dirty="0">
              <a:solidFill>
                <a:srgbClr val="0000FF"/>
              </a:solidFill>
            </a:endParaRPr>
          </a:p>
        </p:txBody>
      </p:sp>
      <p:grpSp>
        <p:nvGrpSpPr>
          <p:cNvPr id="12298" name="Group 51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2300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  <a:latin typeface="Arial" charset="0"/>
                </a:rPr>
                <a:t>Bài 40:</a:t>
              </a:r>
              <a:r>
                <a:rPr lang="en-US" altLang="en-US" sz="2000">
                  <a:latin typeface="Arial" charset="0"/>
                </a:rPr>
                <a:t> </a:t>
              </a:r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MỘT SỐ ĐẶC TRƯNG CƠ BẢN CỦA QUẦN XÃ</a:t>
              </a:r>
            </a:p>
          </p:txBody>
        </p:sp>
        <p:sp>
          <p:nvSpPr>
            <p:cNvPr id="12301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724277" y="692150"/>
            <a:ext cx="7352924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III. QUAN HỆ GIỮA CÁC LOÀI TRONG QUẦN XÃ SINH VẬT.</a:t>
            </a:r>
          </a:p>
        </p:txBody>
      </p:sp>
    </p:spTree>
    <p:extLst>
      <p:ext uri="{BB962C8B-B14F-4D97-AF65-F5344CB8AC3E}">
        <p14:creationId xmlns:p14="http://schemas.microsoft.com/office/powerpoint/2010/main" val="3756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4" grpId="0"/>
      <p:bldP spid="420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99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Arial" charset="0"/>
              </a:rPr>
              <a:t> 40: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QUẦN XÃ SINH VẬT VÀ </a:t>
            </a: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MỘT SỐ ĐẶC TRƯNG CƠ BẢN CỦA QUẦN XÃ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00FF"/>
                </a:solidFill>
              </a:rPr>
              <a:t>1</a:t>
            </a:r>
            <a:r>
              <a:rPr lang="vi-VN" altLang="en-US" sz="2000" b="1" i="1" dirty="0">
                <a:solidFill>
                  <a:srgbClr val="0000FF"/>
                </a:solidFill>
              </a:rPr>
              <a:t>.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mối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quan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sinh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thái</a:t>
            </a:r>
            <a:endParaRPr lang="vi-VN" altLang="en-US" sz="2000" b="1" i="1" dirty="0">
              <a:solidFill>
                <a:srgbClr val="0000FF"/>
              </a:solidFill>
            </a:endParaRPr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724277" y="692150"/>
            <a:ext cx="7352924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III. QUAN HỆ GIỮA CÁC LOÀI TRONG QUẦN XÃ SINH VẬT.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67078"/>
            <a:ext cx="89154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Hướng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dẫn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thực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hiện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nhiệm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vụ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tập</a:t>
            </a:r>
            <a:r>
              <a:rPr lang="en-US" b="1" i="1" dirty="0" smtClean="0">
                <a:solidFill>
                  <a:srgbClr val="FF0000"/>
                </a:solidFill>
              </a:rPr>
              <a:t> (4p)</a:t>
            </a:r>
          </a:p>
          <a:p>
            <a:r>
              <a:rPr lang="en-US" b="1" i="1" dirty="0" err="1" smtClean="0">
                <a:solidFill>
                  <a:srgbClr val="006600"/>
                </a:solidFill>
              </a:rPr>
              <a:t>Nghiên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cứu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đặc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điểm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mối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quan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hệ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giữa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các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sinh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vật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trong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quần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xã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và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quan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sát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các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ví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dụ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mối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quan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hệ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sinh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thái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giữa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các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loài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trong</a:t>
            </a:r>
            <a:r>
              <a:rPr lang="en-US" b="1" i="1" dirty="0" smtClean="0">
                <a:solidFill>
                  <a:srgbClr val="006600"/>
                </a:solidFill>
              </a:rPr>
              <a:t> QX. </a:t>
            </a:r>
            <a:r>
              <a:rPr lang="en-US" b="1" i="1" dirty="0" err="1">
                <a:solidFill>
                  <a:srgbClr val="006600"/>
                </a:solidFill>
              </a:rPr>
              <a:t>T</a:t>
            </a:r>
            <a:r>
              <a:rPr lang="en-US" b="1" i="1" dirty="0" err="1" smtClean="0">
                <a:solidFill>
                  <a:srgbClr val="006600"/>
                </a:solidFill>
              </a:rPr>
              <a:t>hảo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luận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nhóm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9900CC"/>
                </a:solidFill>
              </a:rPr>
              <a:t>1. </a:t>
            </a:r>
            <a:r>
              <a:rPr lang="en-US" b="1" i="1" dirty="0" err="1" smtClean="0">
                <a:solidFill>
                  <a:srgbClr val="9900CC"/>
                </a:solidFill>
              </a:rPr>
              <a:t>Chọn</a:t>
            </a:r>
            <a:r>
              <a:rPr lang="en-US" b="1" i="1" dirty="0" smtClean="0">
                <a:solidFill>
                  <a:srgbClr val="9900CC"/>
                </a:solidFill>
              </a:rPr>
              <a:t> 3 </a:t>
            </a:r>
            <a:r>
              <a:rPr lang="en-US" b="1" i="1" dirty="0" err="1" smtClean="0">
                <a:solidFill>
                  <a:srgbClr val="9900CC"/>
                </a:solidFill>
              </a:rPr>
              <a:t>ví</a:t>
            </a:r>
            <a:r>
              <a:rPr lang="en-US" b="1" i="1" dirty="0" smtClean="0">
                <a:solidFill>
                  <a:srgbClr val="9900CC"/>
                </a:solidFill>
              </a:rPr>
              <a:t> </a:t>
            </a:r>
            <a:r>
              <a:rPr lang="en-US" b="1" i="1" dirty="0" err="1" smtClean="0">
                <a:solidFill>
                  <a:srgbClr val="9900CC"/>
                </a:solidFill>
              </a:rPr>
              <a:t>dụ</a:t>
            </a:r>
            <a:r>
              <a:rPr lang="en-US" b="1" i="1" dirty="0" smtClean="0">
                <a:solidFill>
                  <a:srgbClr val="9900CC"/>
                </a:solidFill>
              </a:rPr>
              <a:t> </a:t>
            </a:r>
            <a:r>
              <a:rPr lang="en-US" b="1" i="1" dirty="0" err="1" smtClean="0">
                <a:solidFill>
                  <a:srgbClr val="9900CC"/>
                </a:solidFill>
              </a:rPr>
              <a:t>khác</a:t>
            </a:r>
            <a:r>
              <a:rPr lang="en-US" b="1" i="1" dirty="0" smtClean="0">
                <a:solidFill>
                  <a:srgbClr val="9900CC"/>
                </a:solidFill>
              </a:rPr>
              <a:t> </a:t>
            </a:r>
            <a:r>
              <a:rPr lang="en-US" b="1" i="1" dirty="0" err="1" smtClean="0">
                <a:solidFill>
                  <a:srgbClr val="9900CC"/>
                </a:solidFill>
              </a:rPr>
              <a:t>nhau</a:t>
            </a:r>
            <a:r>
              <a:rPr lang="en-US" b="1" i="1" dirty="0">
                <a:solidFill>
                  <a:srgbClr val="9900CC"/>
                </a:solidFill>
              </a:rPr>
              <a:t> </a:t>
            </a:r>
            <a:r>
              <a:rPr lang="en-US" b="1" i="1" dirty="0" smtClean="0">
                <a:solidFill>
                  <a:srgbClr val="9900CC"/>
                </a:solidFill>
              </a:rPr>
              <a:t>→ </a:t>
            </a:r>
            <a:r>
              <a:rPr lang="en-US" b="1" i="1" dirty="0" err="1" smtClean="0">
                <a:solidFill>
                  <a:srgbClr val="0000CC"/>
                </a:solidFill>
              </a:rPr>
              <a:t>xác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định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mối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quan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hệ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sinh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thái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của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chúng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trong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quần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xã</a:t>
            </a:r>
            <a:r>
              <a:rPr lang="en-US" b="1" i="1" dirty="0" smtClean="0">
                <a:solidFill>
                  <a:srgbClr val="006600"/>
                </a:solidFill>
              </a:rPr>
              <a:t> → </a:t>
            </a:r>
            <a:r>
              <a:rPr lang="en-US" b="1" i="1" dirty="0" err="1" smtClean="0">
                <a:solidFill>
                  <a:srgbClr val="0070C0"/>
                </a:solidFill>
              </a:rPr>
              <a:t>phân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tích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làm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rõ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loài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sinh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vật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được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lợi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và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loài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bị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hại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</a:rPr>
              <a:t>nếu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có</a:t>
            </a:r>
            <a:r>
              <a:rPr lang="en-US" b="1" i="1" dirty="0" smtClean="0">
                <a:solidFill>
                  <a:srgbClr val="0070C0"/>
                </a:solidFill>
              </a:rPr>
              <a:t>) </a:t>
            </a:r>
            <a:r>
              <a:rPr lang="en-US" b="1" i="1" dirty="0" err="1" smtClean="0">
                <a:solidFill>
                  <a:srgbClr val="0070C0"/>
                </a:solidFill>
              </a:rPr>
              <a:t>như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thế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nào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trong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mqh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đó</a:t>
            </a:r>
            <a:r>
              <a:rPr lang="en-US" b="1" i="1" dirty="0" smtClean="0">
                <a:solidFill>
                  <a:srgbClr val="006600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006600"/>
                </a:solidFill>
              </a:rPr>
              <a:t>2. </a:t>
            </a:r>
            <a:r>
              <a:rPr lang="en-US" b="1" i="1" dirty="0" err="1" smtClean="0">
                <a:solidFill>
                  <a:srgbClr val="006600"/>
                </a:solidFill>
              </a:rPr>
              <a:t>Ghi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kết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quả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vào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phiếu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học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tập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smtClean="0">
                <a:solidFill>
                  <a:srgbClr val="006600"/>
                </a:solidFill>
              </a:rPr>
              <a:t>→ </a:t>
            </a:r>
            <a:r>
              <a:rPr lang="en-US" b="1" i="1" dirty="0" err="1" smtClean="0">
                <a:solidFill>
                  <a:srgbClr val="0000FF"/>
                </a:solidFill>
              </a:rPr>
              <a:t>gắn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lên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bảng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phụ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2 </a:t>
            </a:r>
            <a:r>
              <a:rPr lang="en-US" b="1" i="1" dirty="0" err="1" smtClean="0">
                <a:solidFill>
                  <a:srgbClr val="FF0000"/>
                </a:solidFill>
              </a:rPr>
              <a:t>ví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dụ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tương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với</a:t>
            </a:r>
            <a:r>
              <a:rPr lang="en-US" b="1" i="1" dirty="0" smtClean="0">
                <a:solidFill>
                  <a:srgbClr val="0000FF"/>
                </a:solidFill>
              </a:rPr>
              <a:t> 2 </a:t>
            </a:r>
            <a:r>
              <a:rPr lang="en-US" b="1" i="1" dirty="0" err="1" smtClean="0">
                <a:solidFill>
                  <a:srgbClr val="0000FF"/>
                </a:solidFill>
              </a:rPr>
              <a:t>mối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quan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hệ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sinh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thái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đã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xác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i="1" dirty="0">
                <a:solidFill>
                  <a:srgbClr val="006600"/>
                </a:solidFill>
              </a:rPr>
              <a:t>3</a:t>
            </a:r>
            <a:r>
              <a:rPr lang="en-US" b="1" i="1" dirty="0" smtClean="0">
                <a:solidFill>
                  <a:srgbClr val="006600"/>
                </a:solidFill>
              </a:rPr>
              <a:t>. </a:t>
            </a:r>
            <a:r>
              <a:rPr lang="en-US" b="1" i="1" dirty="0" err="1" smtClean="0">
                <a:solidFill>
                  <a:srgbClr val="006600"/>
                </a:solidFill>
              </a:rPr>
              <a:t>Nhận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xét</a:t>
            </a:r>
            <a:r>
              <a:rPr lang="en-US" b="1" i="1" dirty="0" smtClean="0">
                <a:solidFill>
                  <a:srgbClr val="006600"/>
                </a:solidFill>
              </a:rPr>
              <a:t>, </a:t>
            </a:r>
            <a:r>
              <a:rPr lang="en-US" b="1" i="1" dirty="0" err="1" smtClean="0">
                <a:solidFill>
                  <a:srgbClr val="006600"/>
                </a:solidFill>
              </a:rPr>
              <a:t>bổ</a:t>
            </a:r>
            <a:r>
              <a:rPr lang="en-US" b="1" i="1" dirty="0" smtClean="0">
                <a:solidFill>
                  <a:srgbClr val="006600"/>
                </a:solidFill>
              </a:rPr>
              <a:t> sung </a:t>
            </a:r>
            <a:r>
              <a:rPr lang="en-US" b="1" i="1" dirty="0" err="1" smtClean="0">
                <a:solidFill>
                  <a:srgbClr val="006600"/>
                </a:solidFill>
              </a:rPr>
              <a:t>và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hoàn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thiện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kiến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thức</a:t>
            </a:r>
            <a:r>
              <a:rPr lang="en-US" b="1" i="1" dirty="0" smtClean="0">
                <a:solidFill>
                  <a:srgbClr val="006600"/>
                </a:solidFill>
              </a:rPr>
              <a:t>.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Nhiệm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vụ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/>
              <a:t>Hoàn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thành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phiếu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1 – </a:t>
            </a:r>
            <a:r>
              <a:rPr lang="en-US" sz="2000" b="1" dirty="0" err="1" smtClean="0"/>
              <a:t>mối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giữa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xã</a:t>
            </a:r>
            <a:endParaRPr lang="en-US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77570"/>
              </p:ext>
            </p:extLst>
          </p:nvPr>
        </p:nvGraphicFramePr>
        <p:xfrm>
          <a:off x="152401" y="2057400"/>
          <a:ext cx="89154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1143000"/>
                <a:gridCol w="1143000"/>
                <a:gridCol w="1143000"/>
                <a:gridCol w="1295400"/>
                <a:gridCol w="990600"/>
                <a:gridCol w="1143000"/>
                <a:gridCol w="1371599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b="1" i="0" dirty="0" err="1" smtClean="0"/>
                        <a:t>Mối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en-US" b="1" i="0" baseline="0" dirty="0" err="1" smtClean="0"/>
                        <a:t>quan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en-US" b="1" i="0" baseline="0" dirty="0" err="1" smtClean="0"/>
                        <a:t>hệ</a:t>
                      </a:r>
                      <a:endParaRPr lang="en-US" b="1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trợ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kháng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Cộng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Hội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Hợp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tác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Cạnh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tranh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Kí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SV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này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ăn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SV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khác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Ức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chế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cảm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nhiễm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err="1" smtClean="0"/>
                        <a:t>Ví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en-US" b="1" i="0" baseline="0" dirty="0" err="1" smtClean="0"/>
                        <a:t>dụ</a:t>
                      </a:r>
                      <a:endParaRPr lang="en-US" b="1" i="0" baseline="0" dirty="0" smtClean="0"/>
                    </a:p>
                    <a:p>
                      <a:endParaRPr lang="en-US" b="1" i="0" baseline="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2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99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Arial" charset="0"/>
              </a:rPr>
              <a:t> 40: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QUẦN XÃ SINH VẬT VÀ </a:t>
            </a: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MỘT SỐ ĐẶC TRƯNG CƠ BẢN CỦA QUẦN XÃ</a:t>
            </a:r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0" y="0"/>
            <a:ext cx="1448554" cy="63304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1 w 21600"/>
              <a:gd name="T7" fmla="*/ 0 h 21600"/>
              <a:gd name="T8" fmla="*/ 1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088 w 21600"/>
              <a:gd name="T25" fmla="*/ 10088 h 21600"/>
              <a:gd name="T26" fmla="*/ 14541 w 21600"/>
              <a:gd name="T27" fmla="*/ 1357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4724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>
                <a:solidFill>
                  <a:srgbClr val="0000FF"/>
                </a:solidFill>
              </a:rPr>
              <a:t>1</a:t>
            </a:r>
            <a:r>
              <a:rPr lang="vi-VN" altLang="en-US" sz="2200" b="1" i="1" dirty="0">
                <a:solidFill>
                  <a:srgbClr val="0000FF"/>
                </a:solidFill>
              </a:rPr>
              <a:t>.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mối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quan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hệ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sinh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thái</a:t>
            </a:r>
            <a:endParaRPr lang="vi-VN" altLang="en-US" sz="2200" b="1" i="1" dirty="0">
              <a:solidFill>
                <a:srgbClr val="0000FF"/>
              </a:solidFill>
            </a:endParaRP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724277" y="692150"/>
            <a:ext cx="7352924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III. QUAN HỆ GIỮA CÁC LOÀI TRONG QUẦN XÃ SINH VẬT.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48548"/>
              </p:ext>
            </p:extLst>
          </p:nvPr>
        </p:nvGraphicFramePr>
        <p:xfrm>
          <a:off x="152400" y="1143000"/>
          <a:ext cx="8915400" cy="5706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052"/>
                <a:gridCol w="766916"/>
                <a:gridCol w="7477432"/>
              </a:tblGrid>
              <a:tr h="1802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Mối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quan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</a:tr>
              <a:tr h="5657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en-US" sz="1600" spc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en-US" sz="1600" spc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spc="0" dirty="0" err="1" smtClean="0">
                          <a:solidFill>
                            <a:schemeClr val="tx1"/>
                          </a:solidFill>
                          <a:effectLst/>
                        </a:rPr>
                        <a:t>Hỗ</a:t>
                      </a: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0" dirty="0" err="1">
                          <a:solidFill>
                            <a:schemeClr val="tx1"/>
                          </a:solidFill>
                          <a:effectLst/>
                        </a:rPr>
                        <a:t>trợ</a:t>
                      </a:r>
                      <a:endParaRPr lang="en-US" sz="1600" spc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Cộng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sinh</a:t>
                      </a:r>
                      <a:endParaRPr lang="en-US" sz="1600" b="1" spc="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 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Hợp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tác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chặt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chẽ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giữa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2 hay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nhiều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và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tất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cả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các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tham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gia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cộng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sinh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đều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có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00FF"/>
                          </a:solidFill>
                          <a:effectLst/>
                        </a:rPr>
                        <a:t>lợi</a:t>
                      </a:r>
                      <a:r>
                        <a:rPr lang="en-US" sz="1600" b="1" spc="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endParaRPr lang="en-US" sz="1600" b="1" spc="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</a:tr>
              <a:tr h="437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Hội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sinh</a:t>
                      </a:r>
                      <a:endParaRPr lang="en-US" sz="1600" b="1" spc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 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Hợp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tác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giữa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2 hay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nhiều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đó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1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lợi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còn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kia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lợi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cũng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chẳng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hại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tx1"/>
                          </a:solidFill>
                          <a:effectLst/>
                        </a:rPr>
                        <a:t>gì</a:t>
                      </a:r>
                      <a:r>
                        <a:rPr lang="en-US" sz="1600" b="1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1" spc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</a:tr>
              <a:tr h="694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Hợp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tác</a:t>
                      </a:r>
                      <a:endParaRPr lang="en-US" sz="1600" b="1" spc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 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Hợp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tác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giữa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2 hay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nhiều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và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tất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cả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các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tham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gia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hợp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tác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đều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có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lợi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Khác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với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cộng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sinh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quan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hệ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hợp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tác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không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phải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là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quan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hệ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chặt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chẽ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và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nhất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thiết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phải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có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đối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với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mỗi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FF0000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1600" b="1" spc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</a:tr>
              <a:tr h="69424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en-US" sz="1600" spc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en-US" sz="1600" spc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en-US" sz="1600" spc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en-US" sz="1600" spc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en-US" sz="1600" spc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spc="0" dirty="0" err="1" smtClean="0">
                          <a:solidFill>
                            <a:srgbClr val="FF0000"/>
                          </a:solidFill>
                          <a:effectLst/>
                        </a:rPr>
                        <a:t>Đối</a:t>
                      </a:r>
                      <a:r>
                        <a:rPr lang="en-US" sz="1600" spc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spc="0" dirty="0" err="1">
                          <a:solidFill>
                            <a:srgbClr val="FF0000"/>
                          </a:solidFill>
                          <a:effectLst/>
                        </a:rPr>
                        <a:t>kháng</a:t>
                      </a:r>
                      <a:endParaRPr lang="en-US" sz="1600" spc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>
                          <a:effectLst/>
                        </a:rPr>
                        <a:t>Cạnh tranh</a:t>
                      </a:r>
                      <a:endParaRPr lang="en-US" sz="1600" b="1" spc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>
                          <a:effectLst/>
                        </a:rPr>
                        <a:t>  </a:t>
                      </a:r>
                      <a:r>
                        <a:rPr lang="en-US" sz="1600" b="1" spc="0" dirty="0" err="1">
                          <a:effectLst/>
                        </a:rPr>
                        <a:t>Các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tranh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giành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nguồn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sống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như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thức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ăn</a:t>
                      </a:r>
                      <a:r>
                        <a:rPr lang="en-US" sz="1600" b="1" spc="0" dirty="0"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effectLst/>
                        </a:rPr>
                        <a:t>chỗ</a:t>
                      </a:r>
                      <a:r>
                        <a:rPr lang="en-US" sz="1600" b="1" spc="0" dirty="0">
                          <a:effectLst/>
                        </a:rPr>
                        <a:t> ở ...</a:t>
                      </a:r>
                      <a:r>
                        <a:rPr lang="en-US" sz="1600" b="1" spc="0" dirty="0" err="1">
                          <a:effectLst/>
                        </a:rPr>
                        <a:t>trong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mối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quan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hệ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này</a:t>
                      </a:r>
                      <a:r>
                        <a:rPr lang="en-US" sz="1600" b="1" spc="0" dirty="0"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effectLst/>
                        </a:rPr>
                        <a:t>các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đều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bị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ảnh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hưởng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bất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lợi</a:t>
                      </a:r>
                      <a:r>
                        <a:rPr lang="en-US" sz="1600" b="1" spc="0" dirty="0"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effectLst/>
                        </a:rPr>
                        <a:t>tuy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nhiên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có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một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sẽ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thắng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thế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còn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các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khác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bị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hại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hoặc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cả</a:t>
                      </a:r>
                      <a:r>
                        <a:rPr lang="en-US" sz="1600" b="1" spc="0" dirty="0">
                          <a:effectLst/>
                        </a:rPr>
                        <a:t> 2 </a:t>
                      </a:r>
                      <a:r>
                        <a:rPr lang="en-US" sz="1600" b="1" spc="0" dirty="0" err="1">
                          <a:effectLst/>
                        </a:rPr>
                        <a:t>đều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bị</a:t>
                      </a:r>
                      <a:r>
                        <a:rPr lang="en-US" sz="1600" b="1" spc="0" dirty="0"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effectLst/>
                        </a:rPr>
                        <a:t>hại</a:t>
                      </a:r>
                      <a:r>
                        <a:rPr lang="en-US" sz="1600" b="1" spc="0" dirty="0">
                          <a:effectLst/>
                        </a:rPr>
                        <a:t>.</a:t>
                      </a:r>
                      <a:endParaRPr lang="en-US" sz="1600" b="1" spc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</a:tr>
              <a:tr h="565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400" b="1" spc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SV </a:t>
                      </a:r>
                      <a:r>
                        <a:rPr lang="en-US" sz="14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này</a:t>
                      </a:r>
                      <a:r>
                        <a:rPr lang="en-US" sz="14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ăn</a:t>
                      </a:r>
                      <a:r>
                        <a:rPr lang="en-US" sz="14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spc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SV</a:t>
                      </a:r>
                      <a:r>
                        <a:rPr lang="en-US" sz="1400" b="1" spc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spc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khác</a:t>
                      </a:r>
                      <a:endParaRPr lang="en-US" sz="1400" b="1" spc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Một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sử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dụng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khác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làm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thức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ăn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bao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gồm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: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quan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hệ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giữa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động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ăn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thực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động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ăn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thịt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ăn</a:t>
                      </a:r>
                      <a:r>
                        <a:rPr lang="en-US" sz="1600" b="1" spc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thịt</a:t>
                      </a:r>
                      <a:r>
                        <a:rPr lang="en-US" sz="1600" b="1" spc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con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mồi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)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thực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bắt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sâu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bọ</a:t>
                      </a:r>
                      <a:r>
                        <a:rPr lang="en-US" sz="16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600" b="1" spc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</a:tr>
              <a:tr h="822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en-US" sz="1600" b="1" spc="0" dirty="0" smtClean="0">
                        <a:solidFill>
                          <a:srgbClr val="9900C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 err="1" smtClean="0">
                          <a:solidFill>
                            <a:srgbClr val="9900CC"/>
                          </a:solidFill>
                          <a:effectLst/>
                        </a:rPr>
                        <a:t>Kí</a:t>
                      </a:r>
                      <a:r>
                        <a:rPr lang="en-US" sz="1600" b="1" spc="0" dirty="0" smtClean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sinh</a:t>
                      </a:r>
                      <a:endParaRPr lang="en-US" sz="1600" b="1" spc="0" dirty="0">
                        <a:solidFill>
                          <a:srgbClr val="99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Một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sống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nhờ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trên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cơ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thể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của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khác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lấy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các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chất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nuôi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sống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cơ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thể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từ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đó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.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Sinh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“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kí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sinh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hoàn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toàn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”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không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có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khả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năng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tự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dưỡng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sinh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“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nửa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kí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sinh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”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vừa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lấy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các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chất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nuôi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sống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từ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sinh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chủ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,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vừa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có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khả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năng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tự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9900CC"/>
                          </a:solidFill>
                          <a:effectLst/>
                        </a:rPr>
                        <a:t>dưỡng</a:t>
                      </a:r>
                      <a:r>
                        <a:rPr lang="en-US" sz="1600" b="1" spc="0" dirty="0">
                          <a:solidFill>
                            <a:srgbClr val="9900CC"/>
                          </a:solidFill>
                          <a:effectLst/>
                        </a:rPr>
                        <a:t>.</a:t>
                      </a:r>
                      <a:endParaRPr lang="en-US" sz="1600" b="1" spc="0" dirty="0">
                        <a:solidFill>
                          <a:srgbClr val="99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</a:tr>
              <a:tr h="565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400" b="1" spc="0" dirty="0" err="1">
                          <a:solidFill>
                            <a:srgbClr val="006600"/>
                          </a:solidFill>
                          <a:effectLst/>
                        </a:rPr>
                        <a:t>Ức</a:t>
                      </a:r>
                      <a:r>
                        <a:rPr lang="en-US" sz="14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400" b="1" spc="0" dirty="0" err="1">
                          <a:solidFill>
                            <a:srgbClr val="006600"/>
                          </a:solidFill>
                          <a:effectLst/>
                        </a:rPr>
                        <a:t>chế</a:t>
                      </a:r>
                      <a:r>
                        <a:rPr lang="en-US" sz="1400" b="1" spc="0" dirty="0">
                          <a:solidFill>
                            <a:srgbClr val="006600"/>
                          </a:solidFill>
                          <a:effectLst/>
                        </a:rPr>
                        <a:t> - </a:t>
                      </a:r>
                      <a:r>
                        <a:rPr lang="en-US" sz="1400" b="1" spc="0" dirty="0" err="1">
                          <a:solidFill>
                            <a:srgbClr val="006600"/>
                          </a:solidFill>
                          <a:effectLst/>
                        </a:rPr>
                        <a:t>cảm</a:t>
                      </a:r>
                      <a:r>
                        <a:rPr lang="en-US" sz="14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400" b="1" spc="0" dirty="0" err="1">
                          <a:solidFill>
                            <a:srgbClr val="006600"/>
                          </a:solidFill>
                          <a:effectLst/>
                        </a:rPr>
                        <a:t>mhiễm</a:t>
                      </a:r>
                      <a:endParaRPr lang="en-US" sz="1400" b="1" spc="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Một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sinh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trong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quá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trình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sống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đã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vô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tình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gây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hại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cho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các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loài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sinh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vật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en-US" sz="1600" b="1" spc="0" dirty="0" err="1">
                          <a:solidFill>
                            <a:srgbClr val="006600"/>
                          </a:solidFill>
                          <a:effectLst/>
                        </a:rPr>
                        <a:t>khác</a:t>
                      </a:r>
                      <a:r>
                        <a:rPr lang="en-US" sz="1600" b="1" spc="0" dirty="0">
                          <a:solidFill>
                            <a:srgbClr val="006600"/>
                          </a:solidFill>
                          <a:effectLst/>
                        </a:rPr>
                        <a:t>.</a:t>
                      </a:r>
                      <a:endParaRPr lang="en-US" sz="1600" b="1" spc="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66" marR="25866" marT="25866" marB="258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99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Arial" charset="0"/>
              </a:rPr>
              <a:t> 40: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QUẦN XÃ SINH VẬT VÀ </a:t>
            </a: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MỘT SỐ ĐẶC TRƯNG CƠ BẢN CỦA QUẦN XÃ</a:t>
            </a:r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0" y="0"/>
            <a:ext cx="1448554" cy="63304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1 w 21600"/>
              <a:gd name="T7" fmla="*/ 0 h 21600"/>
              <a:gd name="T8" fmla="*/ 1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088 w 21600"/>
              <a:gd name="T25" fmla="*/ 10088 h 21600"/>
              <a:gd name="T26" fmla="*/ 14541 w 21600"/>
              <a:gd name="T27" fmla="*/ 1357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6485"/>
            <a:ext cx="2057401" cy="337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724277" y="692150"/>
            <a:ext cx="7352924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III. QUAN HỆ GIỮA CÁC LOÀI TRONG QUẦN XÃ SINH VẬT.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4724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>
                <a:solidFill>
                  <a:srgbClr val="0000FF"/>
                </a:solidFill>
              </a:rPr>
              <a:t>1</a:t>
            </a:r>
            <a:r>
              <a:rPr lang="vi-VN" altLang="en-US" sz="2200" b="1" i="1" dirty="0">
                <a:solidFill>
                  <a:srgbClr val="0000FF"/>
                </a:solidFill>
              </a:rPr>
              <a:t>.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mối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quan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hệ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sinh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thái</a:t>
            </a:r>
            <a:endParaRPr lang="vi-VN" altLang="en-US" sz="2200" b="1" i="1" dirty="0">
              <a:solidFill>
                <a:srgbClr val="0000FF"/>
              </a:solidFill>
            </a:endParaRPr>
          </a:p>
        </p:txBody>
      </p:sp>
      <p:pic>
        <p:nvPicPr>
          <p:cNvPr id="2051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87075"/>
            <a:ext cx="2028825" cy="337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2" name="Picture 4" descr="lan-cattleya-ghep-than-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96485"/>
            <a:ext cx="1981200" cy="33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80" y="1573887"/>
            <a:ext cx="2006720" cy="33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1905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Vi khuẩn </a:t>
            </a:r>
            <a:r>
              <a:rPr lang="en-US" b="1" i="1" dirty="0" smtClean="0">
                <a:solidFill>
                  <a:srgbClr val="0000FF"/>
                </a:solidFill>
              </a:rPr>
              <a:t>Rizobium</a:t>
            </a:r>
            <a:r>
              <a:rPr lang="en-US" b="1" dirty="0" smtClean="0">
                <a:solidFill>
                  <a:srgbClr val="0000FF"/>
                </a:solidFill>
              </a:rPr>
              <a:t> và nốt sần của rễ cây họ đậu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181600"/>
            <a:ext cx="1828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Lúa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cỏ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dại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105400"/>
            <a:ext cx="1828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Cây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phong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lan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cây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gỗ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5105400"/>
            <a:ext cx="1905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Linh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cẩu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linh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dương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99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Arial" charset="0"/>
              </a:rPr>
              <a:t> 40: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QUẦN XÃ SINH VẬT VÀ </a:t>
            </a: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MỘT SỐ ĐẶC TRƯNG CƠ BẢN CỦA QUẦN XÃ</a:t>
            </a:r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0" y="0"/>
            <a:ext cx="1448554" cy="63304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1 w 21600"/>
              <a:gd name="T7" fmla="*/ 0 h 21600"/>
              <a:gd name="T8" fmla="*/ 1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088 w 21600"/>
              <a:gd name="T25" fmla="*/ 10088 h 21600"/>
              <a:gd name="T26" fmla="*/ 14541 w 21600"/>
              <a:gd name="T27" fmla="*/ 1357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" name="Picture 2" descr="Hoi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30004"/>
            <a:ext cx="1981199" cy="33991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17" y="1615102"/>
            <a:ext cx="2030083" cy="339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30" y="1636668"/>
            <a:ext cx="2025770" cy="339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724277" y="692150"/>
            <a:ext cx="7352924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III. QUAN HỆ GIỮA CÁC LOÀI TRONG QUẦN XÃ SINH VẬT.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4724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>
                <a:solidFill>
                  <a:srgbClr val="0000FF"/>
                </a:solidFill>
              </a:rPr>
              <a:t>1</a:t>
            </a:r>
            <a:r>
              <a:rPr lang="vi-VN" altLang="en-US" sz="2200" b="1" i="1" dirty="0">
                <a:solidFill>
                  <a:srgbClr val="0000FF"/>
                </a:solidFill>
              </a:rPr>
              <a:t>.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mối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quan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hệ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sinh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thái</a:t>
            </a:r>
            <a:endParaRPr lang="vi-VN" altLang="en-US" sz="2200" b="1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1" y="5105400"/>
            <a:ext cx="1981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Chim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mỏ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đỏ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linh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dương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116" y="5055798"/>
            <a:ext cx="20300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Dây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tơ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hồng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cây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bụi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035864"/>
            <a:ext cx="1981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Tảo</a:t>
            </a:r>
            <a:r>
              <a:rPr lang="en-US" b="1" dirty="0" smtClean="0">
                <a:solidFill>
                  <a:srgbClr val="0000FF"/>
                </a:solidFill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</a:rPr>
              <a:t>nở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hoa</a:t>
            </a:r>
            <a:r>
              <a:rPr lang="en-US" b="1" dirty="0" smtClean="0">
                <a:solidFill>
                  <a:srgbClr val="0000FF"/>
                </a:solidFill>
              </a:rPr>
              <a:t>)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tôm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cá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vật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ăn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tôm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cá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074489"/>
            <a:ext cx="2133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Thực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vật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bắt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sâu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bọ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36668"/>
            <a:ext cx="2209800" cy="337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6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99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Arial" charset="0"/>
              </a:rPr>
              <a:t> 40: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QUẦN XÃ SINH VẬT VÀ </a:t>
            </a: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MỘT SỐ ĐẶC TRƯNG CƠ BẢN CỦA QUẦN XÃ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00FF"/>
                </a:solidFill>
              </a:rPr>
              <a:t>1</a:t>
            </a:r>
            <a:r>
              <a:rPr lang="vi-VN" altLang="en-US" sz="2000" b="1" i="1" dirty="0">
                <a:solidFill>
                  <a:srgbClr val="0000FF"/>
                </a:solidFill>
              </a:rPr>
              <a:t>.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mối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quan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sinh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thái</a:t>
            </a:r>
            <a:endParaRPr lang="vi-VN" altLang="en-US" sz="2000" b="1" i="1" dirty="0">
              <a:solidFill>
                <a:srgbClr val="0000FF"/>
              </a:solidFill>
            </a:endParaRPr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724277" y="692150"/>
            <a:ext cx="7352924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III. QUAN HỆ GIỮA CÁC LOÀI TRONG QUẦN XÃ SINH VẬT.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67078"/>
            <a:ext cx="89154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Hướng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dẫn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thực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hiện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nhiệm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vụ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tập</a:t>
            </a:r>
            <a:r>
              <a:rPr lang="en-US" b="1" i="1" dirty="0" smtClean="0">
                <a:solidFill>
                  <a:srgbClr val="FF0000"/>
                </a:solidFill>
              </a:rPr>
              <a:t> (4p)</a:t>
            </a:r>
          </a:p>
          <a:p>
            <a:r>
              <a:rPr lang="en-US" b="1" i="1" dirty="0" err="1" smtClean="0">
                <a:solidFill>
                  <a:srgbClr val="006600"/>
                </a:solidFill>
              </a:rPr>
              <a:t>Nghiên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cứu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đặc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điểm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mối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quan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hệ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giữa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các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sinh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vật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trong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quần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xã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và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quan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sát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các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ví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dụ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mối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quan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hệ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sinh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thái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giữa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các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loài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trong</a:t>
            </a:r>
            <a:r>
              <a:rPr lang="en-US" b="1" i="1" dirty="0" smtClean="0">
                <a:solidFill>
                  <a:srgbClr val="006600"/>
                </a:solidFill>
              </a:rPr>
              <a:t> QX. </a:t>
            </a:r>
            <a:r>
              <a:rPr lang="en-US" b="1" i="1" dirty="0" err="1">
                <a:solidFill>
                  <a:srgbClr val="006600"/>
                </a:solidFill>
              </a:rPr>
              <a:t>T</a:t>
            </a:r>
            <a:r>
              <a:rPr lang="en-US" b="1" i="1" dirty="0" err="1" smtClean="0">
                <a:solidFill>
                  <a:srgbClr val="006600"/>
                </a:solidFill>
              </a:rPr>
              <a:t>hảo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luận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nhóm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9900CC"/>
                </a:solidFill>
              </a:rPr>
              <a:t>1. </a:t>
            </a:r>
            <a:r>
              <a:rPr lang="en-US" b="1" i="1" dirty="0" err="1" smtClean="0">
                <a:solidFill>
                  <a:srgbClr val="9900CC"/>
                </a:solidFill>
              </a:rPr>
              <a:t>Chọn</a:t>
            </a:r>
            <a:r>
              <a:rPr lang="en-US" b="1" i="1" dirty="0" smtClean="0">
                <a:solidFill>
                  <a:srgbClr val="9900CC"/>
                </a:solidFill>
              </a:rPr>
              <a:t> 3 </a:t>
            </a:r>
            <a:r>
              <a:rPr lang="en-US" b="1" i="1" dirty="0" err="1" smtClean="0">
                <a:solidFill>
                  <a:srgbClr val="9900CC"/>
                </a:solidFill>
              </a:rPr>
              <a:t>ví</a:t>
            </a:r>
            <a:r>
              <a:rPr lang="en-US" b="1" i="1" dirty="0" smtClean="0">
                <a:solidFill>
                  <a:srgbClr val="9900CC"/>
                </a:solidFill>
              </a:rPr>
              <a:t> </a:t>
            </a:r>
            <a:r>
              <a:rPr lang="en-US" b="1" i="1" dirty="0" err="1" smtClean="0">
                <a:solidFill>
                  <a:srgbClr val="9900CC"/>
                </a:solidFill>
              </a:rPr>
              <a:t>dụ</a:t>
            </a:r>
            <a:r>
              <a:rPr lang="en-US" b="1" i="1" dirty="0" smtClean="0">
                <a:solidFill>
                  <a:srgbClr val="9900CC"/>
                </a:solidFill>
              </a:rPr>
              <a:t> </a:t>
            </a:r>
            <a:r>
              <a:rPr lang="en-US" b="1" i="1" dirty="0" err="1" smtClean="0">
                <a:solidFill>
                  <a:srgbClr val="9900CC"/>
                </a:solidFill>
              </a:rPr>
              <a:t>khác</a:t>
            </a:r>
            <a:r>
              <a:rPr lang="en-US" b="1" i="1" dirty="0" smtClean="0">
                <a:solidFill>
                  <a:srgbClr val="9900CC"/>
                </a:solidFill>
              </a:rPr>
              <a:t> </a:t>
            </a:r>
            <a:r>
              <a:rPr lang="en-US" b="1" i="1" dirty="0" err="1" smtClean="0">
                <a:solidFill>
                  <a:srgbClr val="9900CC"/>
                </a:solidFill>
              </a:rPr>
              <a:t>nhau</a:t>
            </a:r>
            <a:r>
              <a:rPr lang="en-US" b="1" i="1" dirty="0">
                <a:solidFill>
                  <a:srgbClr val="9900CC"/>
                </a:solidFill>
              </a:rPr>
              <a:t> </a:t>
            </a:r>
            <a:r>
              <a:rPr lang="en-US" b="1" i="1" dirty="0" smtClean="0">
                <a:solidFill>
                  <a:srgbClr val="9900CC"/>
                </a:solidFill>
              </a:rPr>
              <a:t>→ </a:t>
            </a:r>
            <a:r>
              <a:rPr lang="en-US" b="1" i="1" dirty="0" err="1" smtClean="0">
                <a:solidFill>
                  <a:srgbClr val="0070C0"/>
                </a:solidFill>
              </a:rPr>
              <a:t>phân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tích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làm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rõ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loài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sinh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vật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được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lợi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và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loài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bị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hại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</a:rPr>
              <a:t>nếu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có</a:t>
            </a:r>
            <a:r>
              <a:rPr lang="en-US" b="1" i="1" dirty="0" smtClean="0">
                <a:solidFill>
                  <a:srgbClr val="0070C0"/>
                </a:solidFill>
              </a:rPr>
              <a:t>) </a:t>
            </a:r>
            <a:r>
              <a:rPr lang="en-US" b="1" i="1" dirty="0" err="1" smtClean="0">
                <a:solidFill>
                  <a:srgbClr val="0070C0"/>
                </a:solidFill>
              </a:rPr>
              <a:t>như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thế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nào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trong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mqh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đó</a:t>
            </a:r>
            <a:r>
              <a:rPr lang="en-US" b="1" i="1" dirty="0">
                <a:solidFill>
                  <a:srgbClr val="006600"/>
                </a:solidFill>
              </a:rPr>
              <a:t> →</a:t>
            </a:r>
            <a:r>
              <a:rPr lang="en-US" b="1" i="1" dirty="0">
                <a:solidFill>
                  <a:srgbClr val="99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xác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định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mối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quan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hệ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sinh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thái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của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chúng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trong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quần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err="1">
                <a:solidFill>
                  <a:srgbClr val="006600"/>
                </a:solidFill>
              </a:rPr>
              <a:t>xã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endParaRPr lang="en-US" b="1" i="1" dirty="0" smtClean="0">
              <a:solidFill>
                <a:srgbClr val="006600"/>
              </a:solidFill>
            </a:endParaRPr>
          </a:p>
          <a:p>
            <a:r>
              <a:rPr lang="en-US" b="1" i="1" dirty="0" smtClean="0">
                <a:solidFill>
                  <a:srgbClr val="006600"/>
                </a:solidFill>
              </a:rPr>
              <a:t>2. </a:t>
            </a:r>
            <a:r>
              <a:rPr lang="en-US" b="1" i="1" dirty="0" err="1" smtClean="0">
                <a:solidFill>
                  <a:srgbClr val="006600"/>
                </a:solidFill>
              </a:rPr>
              <a:t>Ghi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kết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quả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vào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phiếu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học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tập</a:t>
            </a:r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b="1" i="1" dirty="0" smtClean="0">
                <a:solidFill>
                  <a:srgbClr val="006600"/>
                </a:solidFill>
              </a:rPr>
              <a:t>→ </a:t>
            </a:r>
            <a:r>
              <a:rPr lang="en-US" b="1" i="1" dirty="0" err="1" smtClean="0">
                <a:solidFill>
                  <a:srgbClr val="0000FF"/>
                </a:solidFill>
              </a:rPr>
              <a:t>gắn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lên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bảng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phụ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2 </a:t>
            </a:r>
            <a:r>
              <a:rPr lang="en-US" b="1" i="1" dirty="0" err="1" smtClean="0">
                <a:solidFill>
                  <a:srgbClr val="FF0000"/>
                </a:solidFill>
              </a:rPr>
              <a:t>ví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dụ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tương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với</a:t>
            </a:r>
            <a:r>
              <a:rPr lang="en-US" b="1" i="1" dirty="0" smtClean="0">
                <a:solidFill>
                  <a:srgbClr val="0000FF"/>
                </a:solidFill>
              </a:rPr>
              <a:t> 2 </a:t>
            </a:r>
            <a:r>
              <a:rPr lang="en-US" b="1" i="1" dirty="0" err="1" smtClean="0">
                <a:solidFill>
                  <a:srgbClr val="0000FF"/>
                </a:solidFill>
              </a:rPr>
              <a:t>mối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quan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hệ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sinh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thái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đã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xác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i="1" dirty="0">
                <a:solidFill>
                  <a:srgbClr val="006600"/>
                </a:solidFill>
              </a:rPr>
              <a:t>3</a:t>
            </a:r>
            <a:r>
              <a:rPr lang="en-US" b="1" i="1" dirty="0" smtClean="0">
                <a:solidFill>
                  <a:srgbClr val="006600"/>
                </a:solidFill>
              </a:rPr>
              <a:t>. </a:t>
            </a:r>
            <a:r>
              <a:rPr lang="en-US" b="1" i="1" dirty="0" err="1" smtClean="0">
                <a:solidFill>
                  <a:srgbClr val="006600"/>
                </a:solidFill>
              </a:rPr>
              <a:t>Nhận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xét</a:t>
            </a:r>
            <a:r>
              <a:rPr lang="en-US" b="1" i="1" dirty="0" smtClean="0">
                <a:solidFill>
                  <a:srgbClr val="006600"/>
                </a:solidFill>
              </a:rPr>
              <a:t>, </a:t>
            </a:r>
            <a:r>
              <a:rPr lang="en-US" b="1" i="1" dirty="0" err="1" smtClean="0">
                <a:solidFill>
                  <a:srgbClr val="006600"/>
                </a:solidFill>
              </a:rPr>
              <a:t>bổ</a:t>
            </a:r>
            <a:r>
              <a:rPr lang="en-US" b="1" i="1" dirty="0" smtClean="0">
                <a:solidFill>
                  <a:srgbClr val="006600"/>
                </a:solidFill>
              </a:rPr>
              <a:t> sung </a:t>
            </a:r>
            <a:r>
              <a:rPr lang="en-US" b="1" i="1" dirty="0" err="1" smtClean="0">
                <a:solidFill>
                  <a:srgbClr val="006600"/>
                </a:solidFill>
              </a:rPr>
              <a:t>và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hoàn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thiện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kiến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thức</a:t>
            </a:r>
            <a:r>
              <a:rPr lang="en-US" b="1" i="1" dirty="0" smtClean="0">
                <a:solidFill>
                  <a:srgbClr val="006600"/>
                </a:solidFill>
              </a:rPr>
              <a:t>.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Nhiệm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vụ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/>
              <a:t>Hoàn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thành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phiếu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1 – </a:t>
            </a:r>
            <a:r>
              <a:rPr lang="en-US" sz="2000" b="1" dirty="0" err="1" smtClean="0"/>
              <a:t>mối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giữa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xã</a:t>
            </a:r>
            <a:endParaRPr lang="en-US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00607"/>
              </p:ext>
            </p:extLst>
          </p:nvPr>
        </p:nvGraphicFramePr>
        <p:xfrm>
          <a:off x="152401" y="2057400"/>
          <a:ext cx="89154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1143000"/>
                <a:gridCol w="1143000"/>
                <a:gridCol w="1143000"/>
                <a:gridCol w="1295400"/>
                <a:gridCol w="990600"/>
                <a:gridCol w="1143000"/>
                <a:gridCol w="1371599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b="1" i="0" dirty="0" err="1" smtClean="0"/>
                        <a:t>Mối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en-US" b="1" i="0" baseline="0" dirty="0" err="1" smtClean="0"/>
                        <a:t>quan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en-US" b="1" i="0" baseline="0" dirty="0" err="1" smtClean="0"/>
                        <a:t>hệ</a:t>
                      </a:r>
                      <a:endParaRPr lang="en-US" b="1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trợ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kháng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Cộng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Hội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Hợp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tác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Cạnh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tranh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Kí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SV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này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ăn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SV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khác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Ức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chế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cảm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nhiễm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err="1" smtClean="0"/>
                        <a:t>Ví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en-US" b="1" i="0" baseline="0" dirty="0" err="1" smtClean="0"/>
                        <a:t>dụ</a:t>
                      </a:r>
                      <a:endParaRPr lang="en-US" b="1" i="0" baseline="0" dirty="0" smtClean="0"/>
                    </a:p>
                    <a:p>
                      <a:endParaRPr lang="en-US" b="1" i="0" baseline="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1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99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Arial" charset="0"/>
              </a:rPr>
              <a:t> 40: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QUẦN XÃ SINH VẬT VÀ </a:t>
            </a: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MỘT SỐ ĐẶC TRƯNG CƠ BẢN CỦA QUẦN XÃ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00FF"/>
                </a:solidFill>
              </a:rPr>
              <a:t>1</a:t>
            </a:r>
            <a:r>
              <a:rPr lang="vi-VN" altLang="en-US" sz="2000" b="1" i="1" dirty="0">
                <a:solidFill>
                  <a:srgbClr val="0000FF"/>
                </a:solidFill>
              </a:rPr>
              <a:t>.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mối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quan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sinh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thái</a:t>
            </a:r>
            <a:endParaRPr lang="vi-VN" altLang="en-US" sz="2000" b="1" i="1" dirty="0">
              <a:solidFill>
                <a:srgbClr val="0000FF"/>
              </a:solidFill>
            </a:endParaRPr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724277" y="692150"/>
            <a:ext cx="7352924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III. QUAN HỆ GIỮA CÁC LOÀI TRONG QUẦN XÃ SINH VẬT.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81345"/>
              </p:ext>
            </p:extLst>
          </p:nvPr>
        </p:nvGraphicFramePr>
        <p:xfrm>
          <a:off x="152401" y="1524001"/>
          <a:ext cx="8915400" cy="495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"/>
                <a:gridCol w="1219200"/>
                <a:gridCol w="914400"/>
                <a:gridCol w="1676400"/>
                <a:gridCol w="838202"/>
                <a:gridCol w="990600"/>
                <a:gridCol w="1143000"/>
                <a:gridCol w="1371599"/>
              </a:tblGrid>
              <a:tr h="380999">
                <a:tc rowSpan="2">
                  <a:txBody>
                    <a:bodyPr/>
                    <a:lstStyle/>
                    <a:p>
                      <a:r>
                        <a:rPr lang="en-US" b="1" i="0" dirty="0" err="1" smtClean="0"/>
                        <a:t>Mối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en-US" b="1" i="0" baseline="0" dirty="0" err="1" smtClean="0"/>
                        <a:t>quan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en-US" b="1" i="0" baseline="0" dirty="0" err="1" smtClean="0"/>
                        <a:t>hệ</a:t>
                      </a:r>
                      <a:endParaRPr lang="en-US" b="1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trợ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kháng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Cộng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Hội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Hợp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tác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Cạnh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tranh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Kí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SV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này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ăn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SV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khác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Ức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chế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cảm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nhiễm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17320">
                <a:tc>
                  <a:txBody>
                    <a:bodyPr/>
                    <a:lstStyle/>
                    <a:p>
                      <a:endParaRPr lang="en-US" sz="2000" b="1" i="0" dirty="0" smtClean="0"/>
                    </a:p>
                    <a:p>
                      <a:endParaRPr lang="en-US" sz="2000" b="1" i="0" dirty="0" smtClean="0"/>
                    </a:p>
                    <a:p>
                      <a:r>
                        <a:rPr lang="en-US" sz="2000" b="1" i="0" dirty="0" err="1" smtClean="0"/>
                        <a:t>Ví</a:t>
                      </a:r>
                      <a:r>
                        <a:rPr lang="en-US" sz="2000" b="1" i="0" baseline="0" dirty="0" smtClean="0"/>
                        <a:t> </a:t>
                      </a:r>
                      <a:r>
                        <a:rPr lang="en-US" sz="2000" b="1" i="0" baseline="0" dirty="0" err="1" smtClean="0"/>
                        <a:t>dụ</a:t>
                      </a:r>
                      <a:endParaRPr lang="en-US" sz="2000" b="1" i="0" baseline="0" dirty="0" smtClean="0"/>
                    </a:p>
                    <a:p>
                      <a:endParaRPr lang="en-US" sz="2000" b="1" i="0" baseline="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Vi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khuẩn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0000FF"/>
                          </a:solidFill>
                        </a:rPr>
                        <a:t>Rizobium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và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nốt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sần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của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rễ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cây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họ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đậu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Cây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phong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lan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và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cây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gỗ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Chim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mỏ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đỏ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và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linh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dương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Lúa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và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cỏ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dại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Dây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tơ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hồng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và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cây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bụi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1.Linh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cẩu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và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linh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dương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2.TV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</a:rPr>
                        <a:t>bắt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</a:rPr>
                        <a:t>sâu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</a:rPr>
                        <a:t>bọ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Tảo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nở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hoa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)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và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tôm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cá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động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vật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ăn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tôm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cá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baseline="0" dirty="0" err="1" smtClean="0"/>
                        <a:t>Loài</a:t>
                      </a:r>
                      <a:r>
                        <a:rPr lang="en-US" sz="2000" b="1" i="0" baseline="0" dirty="0" smtClean="0"/>
                        <a:t> SV </a:t>
                      </a:r>
                      <a:r>
                        <a:rPr lang="en-US" sz="2000" b="1" i="0" baseline="0" dirty="0" err="1" smtClean="0"/>
                        <a:t>được</a:t>
                      </a:r>
                      <a:r>
                        <a:rPr lang="en-US" sz="2000" b="1" i="0" baseline="0" dirty="0" smtClean="0"/>
                        <a:t> </a:t>
                      </a:r>
                      <a:r>
                        <a:rPr lang="en-US" sz="2000" b="1" i="0" baseline="0" dirty="0" err="1" smtClean="0"/>
                        <a:t>lợi</a:t>
                      </a:r>
                      <a:endParaRPr lang="en-US" sz="2000" b="1" i="0" baseline="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6600"/>
                          </a:solidFill>
                        </a:rPr>
                        <a:t>VK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: 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nơi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ở </a:t>
                      </a:r>
                      <a:r>
                        <a:rPr lang="en-US" b="1" i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  <a:p>
                      <a:r>
                        <a:rPr lang="en-US" b="1" i="1" baseline="0" dirty="0" err="1" smtClean="0">
                          <a:solidFill>
                            <a:srgbClr val="006600"/>
                          </a:solidFill>
                        </a:rPr>
                        <a:t>Cây</a:t>
                      </a:r>
                      <a:r>
                        <a:rPr lang="en-US" b="1" i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006600"/>
                          </a:solidFill>
                        </a:rPr>
                        <a:t>họ</a:t>
                      </a:r>
                      <a:r>
                        <a:rPr lang="en-US" b="1" i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006600"/>
                          </a:solidFill>
                        </a:rPr>
                        <a:t>đậu</a:t>
                      </a:r>
                      <a:r>
                        <a:rPr lang="en-US" b="1" i="0" baseline="0" dirty="0" smtClean="0">
                          <a:solidFill>
                            <a:srgbClr val="006600"/>
                          </a:solidFill>
                        </a:rPr>
                        <a:t>: </a:t>
                      </a:r>
                      <a:r>
                        <a:rPr lang="en-US" b="1" i="0" baseline="0" dirty="0" err="1" smtClean="0">
                          <a:solidFill>
                            <a:srgbClr val="006600"/>
                          </a:solidFill>
                        </a:rPr>
                        <a:t>d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inh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dưỡng</a:t>
                      </a:r>
                      <a:endParaRPr lang="en-US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6600"/>
                          </a:solidFill>
                        </a:rPr>
                        <a:t>Cây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phong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lan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: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nơi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ở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6600"/>
                          </a:solidFill>
                        </a:rPr>
                        <a:t>Chim</a:t>
                      </a:r>
                      <a:r>
                        <a:rPr lang="en-US" b="1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6600"/>
                          </a:solidFill>
                        </a:rPr>
                        <a:t>mỏ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đỏ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: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thức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ăn</a:t>
                      </a:r>
                      <a:endParaRPr lang="en-US" b="1" baseline="0" dirty="0" smtClean="0">
                        <a:solidFill>
                          <a:srgbClr val="006600"/>
                        </a:solidFill>
                      </a:endParaRPr>
                    </a:p>
                    <a:p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Linh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dương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: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trừ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được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ĐV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kí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sinh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là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ve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béc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6600"/>
                          </a:solidFill>
                        </a:rPr>
                        <a:t>Cỏ</a:t>
                      </a:r>
                      <a:r>
                        <a:rPr lang="en-US" b="1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6600"/>
                          </a:solidFill>
                        </a:rPr>
                        <a:t>dại</a:t>
                      </a:r>
                      <a:r>
                        <a:rPr lang="en-US" b="1" dirty="0" smtClean="0">
                          <a:solidFill>
                            <a:srgbClr val="006600"/>
                          </a:solidFill>
                        </a:rPr>
                        <a:t>: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rgbClr val="006600"/>
                          </a:solidFill>
                        </a:rPr>
                        <a:t>dinh</a:t>
                      </a:r>
                      <a:r>
                        <a:rPr lang="en-US" b="1" baseline="0" smtClean="0">
                          <a:solidFill>
                            <a:srgbClr val="006600"/>
                          </a:solidFill>
                        </a:rPr>
                        <a:t> dưỡng,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ánh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sáng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6600"/>
                          </a:solidFill>
                        </a:rPr>
                        <a:t>Dây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tơ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hồng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: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chất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dinh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dưỡng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600"/>
                          </a:solidFill>
                        </a:rPr>
                        <a:t>1.Linh </a:t>
                      </a:r>
                      <a:r>
                        <a:rPr lang="en-US" b="1" dirty="0" err="1" smtClean="0">
                          <a:solidFill>
                            <a:srgbClr val="006600"/>
                          </a:solidFill>
                        </a:rPr>
                        <a:t>Cẩu</a:t>
                      </a:r>
                      <a:r>
                        <a:rPr lang="en-US" b="1" dirty="0" smtClean="0">
                          <a:solidFill>
                            <a:srgbClr val="006600"/>
                          </a:solidFill>
                        </a:rPr>
                        <a:t>: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dinh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dưỡng</a:t>
                      </a:r>
                      <a:endParaRPr lang="en-US" b="1" baseline="0" dirty="0" smtClean="0">
                        <a:solidFill>
                          <a:srgbClr val="00660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2.TV: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dinh</a:t>
                      </a:r>
                      <a:r>
                        <a:rPr lang="en-US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6600"/>
                          </a:solidFill>
                        </a:rPr>
                        <a:t>dưỡng</a:t>
                      </a:r>
                      <a:endParaRPr lang="en-US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baseline="0" dirty="0" err="1" smtClean="0"/>
                        <a:t>Loài</a:t>
                      </a:r>
                      <a:r>
                        <a:rPr lang="en-US" sz="2000" b="1" i="0" baseline="0" dirty="0" smtClean="0"/>
                        <a:t> SV </a:t>
                      </a:r>
                      <a:r>
                        <a:rPr lang="en-US" sz="2000" b="1" i="0" baseline="0" dirty="0" err="1" smtClean="0"/>
                        <a:t>bị</a:t>
                      </a:r>
                      <a:r>
                        <a:rPr lang="en-US" sz="2000" b="1" i="0" baseline="0" dirty="0" smtClean="0"/>
                        <a:t> </a:t>
                      </a:r>
                      <a:r>
                        <a:rPr lang="en-US" sz="2000" b="1" i="0" baseline="0" dirty="0" err="1" smtClean="0"/>
                        <a:t>hại</a:t>
                      </a:r>
                      <a:endParaRPr lang="en-US" sz="2000" b="1" i="0" baseline="0" dirty="0" smtClean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Lúa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Cây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bụi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1.Linh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dương</a:t>
                      </a:r>
                      <a:endParaRPr lang="en-US" b="1" baseline="0" dirty="0" smtClean="0"/>
                    </a:p>
                    <a:p>
                      <a:r>
                        <a:rPr lang="en-US" b="1" baseline="0" dirty="0" smtClean="0"/>
                        <a:t>2.Sâu </a:t>
                      </a:r>
                      <a:r>
                        <a:rPr lang="en-US" b="1" baseline="0" dirty="0" err="1" smtClean="0"/>
                        <a:t>bọ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Tôm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cá</a:t>
                      </a:r>
                      <a:r>
                        <a:rPr lang="en-US" b="1" baseline="0" dirty="0" smtClean="0"/>
                        <a:t>… </a:t>
                      </a:r>
                      <a:r>
                        <a:rPr lang="en-US" b="1" baseline="0" dirty="0" err="1" smtClean="0"/>
                        <a:t>và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Đv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ăn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tôm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cá</a:t>
                      </a:r>
                      <a:r>
                        <a:rPr lang="en-US" b="1" baseline="0" dirty="0" smtClean="0"/>
                        <a:t>…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7436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</a:rPr>
                <a:t>Bài 40:</a:t>
              </a:r>
              <a:r>
                <a:rPr lang="en-US" altLang="en-US" sz="2000"/>
                <a:t> </a:t>
              </a:r>
              <a:r>
                <a:rPr lang="en-US" altLang="en-US" b="1">
                  <a:solidFill>
                    <a:srgbClr val="0000CC"/>
                  </a:solidFill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</a:rPr>
                <a:t>MỘT SỐ ĐẶC TRƯNG CƠ BẢN CỦA QUẦN XÃ</a:t>
              </a:r>
            </a:p>
          </p:txBody>
        </p:sp>
        <p:sp>
          <p:nvSpPr>
            <p:cNvPr id="17437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162" name="Picture 10" descr="br3_zps46cfc4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36718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801658" y="3827403"/>
            <a:ext cx="384654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Arial" charset="0"/>
              </a:rPr>
              <a:t>Bọ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rùa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ăn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ấu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trùng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rệp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sáp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29736" name="AutoShape 40"/>
          <p:cNvSpPr>
            <a:spLocks noChangeArrowheads="1"/>
          </p:cNvSpPr>
          <p:nvPr/>
        </p:nvSpPr>
        <p:spPr bwMode="auto">
          <a:xfrm>
            <a:off x="4878388" y="1557338"/>
            <a:ext cx="3960812" cy="3095625"/>
          </a:xfrm>
          <a:prstGeom prst="cloudCallout">
            <a:avLst>
              <a:gd name="adj1" fmla="val -49958"/>
              <a:gd name="adj2" fmla="val 6533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tượng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Arial" charset="0"/>
              </a:rPr>
              <a:t>khống chế sinh học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? </a:t>
            </a:r>
          </a:p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nghĩa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nghiệp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?</a:t>
            </a:r>
            <a:endParaRPr lang="vi-VN" alt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7418" name="Group 17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7434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</a:rPr>
                <a:t>Bài 40:</a:t>
              </a:r>
              <a:r>
                <a:rPr lang="en-US" altLang="en-US" sz="2000"/>
                <a:t> </a:t>
              </a:r>
              <a:r>
                <a:rPr lang="en-US" altLang="en-US" b="1">
                  <a:solidFill>
                    <a:srgbClr val="0000CC"/>
                  </a:solidFill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</a:rPr>
                <a:t>MỘT SỐ ĐẶC TRƯNG CƠ BẢN CỦA QUẦN XÃ</a:t>
              </a:r>
            </a:p>
          </p:txBody>
        </p:sp>
        <p:sp>
          <p:nvSpPr>
            <p:cNvPr id="17435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1" name="Group 22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7432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</a:rPr>
                <a:t>Bài 40:</a:t>
              </a:r>
              <a:r>
                <a:rPr lang="en-US" altLang="en-US" sz="2000"/>
                <a:t> </a:t>
              </a:r>
              <a:r>
                <a:rPr lang="en-US" altLang="en-US" b="1">
                  <a:solidFill>
                    <a:srgbClr val="0000CC"/>
                  </a:solidFill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</a:rPr>
                <a:t>MỘT SỐ ĐẶC TRƯNG CƠ BẢN CỦA QUẦN XÃ</a:t>
              </a:r>
            </a:p>
          </p:txBody>
        </p:sp>
        <p:sp>
          <p:nvSpPr>
            <p:cNvPr id="17433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3" name="Group 26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7430" name="AutoShape 27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</a:rPr>
                <a:t>Bài 40:</a:t>
              </a:r>
              <a:r>
                <a:rPr lang="en-US" altLang="en-US" sz="2000"/>
                <a:t> </a:t>
              </a:r>
              <a:r>
                <a:rPr lang="en-US" altLang="en-US" b="1">
                  <a:solidFill>
                    <a:srgbClr val="0000CC"/>
                  </a:solidFill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</a:rPr>
                <a:t>MỘT SỐ ĐẶC TRƯNG CƠ BẢN CỦA QUẦN XÃ</a:t>
              </a:r>
            </a:p>
          </p:txBody>
        </p:sp>
        <p:sp>
          <p:nvSpPr>
            <p:cNvPr id="17431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82" name="Text Box 3"/>
          <p:cNvSpPr txBox="1">
            <a:spLocks noChangeArrowheads="1"/>
          </p:cNvSpPr>
          <p:nvPr/>
        </p:nvSpPr>
        <p:spPr bwMode="auto">
          <a:xfrm>
            <a:off x="762000" y="1027113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2.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tượng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khống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chế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sinh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học</a:t>
            </a:r>
            <a:endParaRPr lang="vi-VN" altLang="en-US" b="1" i="1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7426" name="Group 31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7428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  <a:latin typeface="Arial" charset="0"/>
                </a:rPr>
                <a:t>Bài 40:</a:t>
              </a:r>
              <a:r>
                <a:rPr lang="en-US" altLang="en-US" sz="2000">
                  <a:latin typeface="Arial" charset="0"/>
                </a:rPr>
                <a:t> </a:t>
              </a:r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MỘT SỐ ĐẶC TRƯNG CƠ BẢN CỦA QUẦN XÃ</a:t>
              </a:r>
            </a:p>
          </p:txBody>
        </p:sp>
        <p:sp>
          <p:nvSpPr>
            <p:cNvPr id="17429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7" name="Text Box 34"/>
          <p:cNvSpPr txBox="1">
            <a:spLocks noChangeArrowheads="1"/>
          </p:cNvSpPr>
          <p:nvPr/>
        </p:nvSpPr>
        <p:spPr bwMode="auto">
          <a:xfrm>
            <a:off x="724277" y="692150"/>
            <a:ext cx="7581524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III. QUAN HỆ GIỮA CÁC LOÀI TRONG QUẦN XÃ SINH VẬT.</a:t>
            </a:r>
          </a:p>
        </p:txBody>
      </p:sp>
    </p:spTree>
    <p:extLst>
      <p:ext uri="{BB962C8B-B14F-4D97-AF65-F5344CB8AC3E}">
        <p14:creationId xmlns:p14="http://schemas.microsoft.com/office/powerpoint/2010/main" val="9320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  <p:bldP spid="29736" grpId="0" animBg="1"/>
      <p:bldP spid="29736" grpId="1" animBg="1"/>
      <p:bldP spid="491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876676" y="1027113"/>
            <a:ext cx="51431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2.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tượng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khống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chế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sinh</a:t>
            </a:r>
            <a:r>
              <a:rPr lang="en-US" alt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học</a:t>
            </a:r>
            <a:endParaRPr lang="vi-VN" altLang="en-US" b="1" i="1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9466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  <a:latin typeface="Arial" charset="0"/>
                </a:rPr>
                <a:t>Bài 40:</a:t>
              </a:r>
              <a:r>
                <a:rPr lang="en-US" altLang="en-US" sz="2000">
                  <a:latin typeface="Arial" charset="0"/>
                </a:rPr>
                <a:t> </a:t>
              </a:r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MỘT SỐ ĐẶC TRƯNG CƠ BẢN CỦA QUẦN XÃ</a:t>
              </a:r>
            </a:p>
          </p:txBody>
        </p:sp>
        <p:sp>
          <p:nvSpPr>
            <p:cNvPr id="19467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724276" y="692150"/>
            <a:ext cx="765772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III. QUAN HỆ GIỮA CÁC LOÀI TRONG QUẦN XÃ SINH VẬT.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476375" y="1557338"/>
            <a:ext cx="648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Một số loài thiên địch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7" y="1989138"/>
            <a:ext cx="4135061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24276" y="5984846"/>
            <a:ext cx="4135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Arial" charset="0"/>
              </a:rPr>
              <a:t>Kiến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vàng</a:t>
            </a:r>
            <a:r>
              <a:rPr lang="en-US" altLang="en-US" sz="2000" b="1" dirty="0">
                <a:latin typeface="Arial" charset="0"/>
              </a:rPr>
              <a:t>- </a:t>
            </a:r>
            <a:r>
              <a:rPr lang="en-US" altLang="en-US" sz="2000" b="1" dirty="0" err="1">
                <a:latin typeface="Arial" charset="0"/>
              </a:rPr>
              <a:t>thiên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địch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lợi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hại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của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nhà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nông</a:t>
            </a:r>
            <a:endParaRPr lang="en-US" altLang="en-US" sz="2000" b="1" dirty="0">
              <a:latin typeface="Arial" charset="0"/>
            </a:endParaRPr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9138"/>
            <a:ext cx="367347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037826" y="5876925"/>
            <a:ext cx="36648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/>
              <a:t>Ong</a:t>
            </a:r>
            <a:r>
              <a:rPr lang="en-US" altLang="en-US" b="1" dirty="0"/>
              <a:t> </a:t>
            </a:r>
            <a:r>
              <a:rPr lang="en-US" altLang="en-US" b="1" dirty="0" err="1"/>
              <a:t>mắt</a:t>
            </a:r>
            <a:r>
              <a:rPr lang="en-US" altLang="en-US" b="1" dirty="0"/>
              <a:t> </a:t>
            </a:r>
            <a:r>
              <a:rPr lang="en-US" altLang="en-US" b="1" dirty="0" err="1"/>
              <a:t>đỏ</a:t>
            </a:r>
            <a:r>
              <a:rPr lang="en-US" altLang="en-US" b="1" dirty="0"/>
              <a:t> </a:t>
            </a:r>
            <a:r>
              <a:rPr lang="en-US" altLang="en-US" b="1" dirty="0" err="1"/>
              <a:t>kí</a:t>
            </a:r>
            <a:r>
              <a:rPr lang="en-US" altLang="en-US" b="1" dirty="0"/>
              <a:t> </a:t>
            </a:r>
            <a:r>
              <a:rPr lang="en-US" altLang="en-US" b="1" dirty="0" err="1"/>
              <a:t>sinh</a:t>
            </a:r>
            <a:r>
              <a:rPr lang="en-US" altLang="en-US" b="1" dirty="0"/>
              <a:t> </a:t>
            </a:r>
            <a:r>
              <a:rPr lang="en-US" altLang="en-US" b="1" dirty="0" err="1"/>
              <a:t>trên</a:t>
            </a:r>
            <a:r>
              <a:rPr lang="en-US" altLang="en-US" b="1" dirty="0"/>
              <a:t> </a:t>
            </a:r>
            <a:r>
              <a:rPr lang="en-US" altLang="en-US" b="1" dirty="0" err="1"/>
              <a:t>trứng</a:t>
            </a:r>
            <a:r>
              <a:rPr lang="en-US" altLang="en-US" b="1" dirty="0"/>
              <a:t> </a:t>
            </a:r>
            <a:r>
              <a:rPr lang="en-US" altLang="en-US" b="1" dirty="0" err="1"/>
              <a:t>sâu</a:t>
            </a:r>
            <a:r>
              <a:rPr lang="en-US" altLang="en-US" b="1" dirty="0"/>
              <a:t> </a:t>
            </a:r>
            <a:r>
              <a:rPr lang="en-US" altLang="en-US" b="1" dirty="0" err="1"/>
              <a:t>đục</a:t>
            </a:r>
            <a:r>
              <a:rPr lang="en-US" altLang="en-US" b="1" dirty="0"/>
              <a:t> </a:t>
            </a:r>
            <a:r>
              <a:rPr lang="en-US" altLang="en-US" b="1" dirty="0" err="1"/>
              <a:t>thân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6022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2" descr="http://www.baobinhdinh.com.vn/thudi-tinlai/2009/4/74593/images/images83700_8-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2566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4" descr="http://www.baobinhdinh.com.vn/thudi-tinlai/2009/4/74593/images/images83702_8-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533400"/>
            <a:ext cx="22479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7" descr="Nông dân thị trấn Thiên Tôn phun thuốc trừ sâu hại lúa mùa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4205"/>
            <a:ext cx="2701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62000" y="533400"/>
            <a:ext cx="784225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38200" y="533400"/>
            <a:ext cx="776605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Explosion 1 15"/>
          <p:cNvSpPr>
            <a:spLocks noChangeArrowheads="1"/>
          </p:cNvSpPr>
          <p:nvPr/>
        </p:nvSpPr>
        <p:spPr bwMode="auto">
          <a:xfrm>
            <a:off x="971550" y="2276475"/>
            <a:ext cx="7632700" cy="4321175"/>
          </a:xfrm>
          <a:prstGeom prst="irregularSeal1">
            <a:avLst/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en-US" sz="2800" b="1" dirty="0">
              <a:solidFill>
                <a:srgbClr val="FF0000"/>
              </a:solidFill>
              <a:latin typeface="Arial" charset="0"/>
            </a:endParaRPr>
          </a:p>
          <a:p>
            <a:pPr algn="ctr" eaLnBrk="0" hangingPunct="0"/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thiên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địch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thuốc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sâu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–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pháp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nền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nông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nghiệp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 eaLnBrk="0" hangingPunct="0"/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Xanh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–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Sạch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–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Bền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vững</a:t>
            </a:r>
            <a:endParaRPr lang="en-US" altLang="en-US" sz="2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049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HOẠT ĐỘNG KHỞI ĐỘNG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38200"/>
            <a:ext cx="762000" cy="999226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7620000" cy="1120914"/>
          </a:xfrm>
        </p:spPr>
        <p:txBody>
          <a:bodyPr>
            <a:normAutofit/>
          </a:bodyPr>
          <a:lstStyle/>
          <a:p>
            <a:pPr algn="l"/>
            <a:r>
              <a:rPr lang="en-US" altLang="en-US" sz="2200" b="1" dirty="0" smtClean="0">
                <a:solidFill>
                  <a:srgbClr val="0000FF"/>
                </a:solidFill>
              </a:rPr>
              <a:t>Quan sát hình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ảnh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sau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.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Hãy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dự đoán và viết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một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đặc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điểm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khác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biệt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giữa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tổ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chức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sống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trong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bức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tranh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quần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thể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sinh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(1p30s)</a:t>
            </a:r>
            <a:endParaRPr lang="en-US" altLang="en-US" sz="2200" b="1" dirty="0" smtClean="0">
              <a:solidFill>
                <a:srgbClr val="0000FF"/>
              </a:solidFill>
            </a:endParaRP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8" y="2252925"/>
            <a:ext cx="3701451" cy="4365394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2"/>
            <a:ext cx="4572000" cy="436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41949" y="6412468"/>
            <a:ext cx="8273451" cy="3693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/>
              <a:t>Hình</a:t>
            </a:r>
            <a:r>
              <a:rPr lang="en-US" altLang="en-US" sz="1800" b="1" dirty="0" smtClean="0"/>
              <a:t> 1. </a:t>
            </a:r>
            <a:r>
              <a:rPr lang="en-US" altLang="en-US" sz="1800" b="1" dirty="0" err="1" smtClean="0"/>
              <a:t>Vùng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/>
              <a:t>đầm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lầy</a:t>
            </a:r>
            <a:r>
              <a:rPr lang="en-US" altLang="en-US" sz="1800" b="1" dirty="0"/>
              <a:t> ở U Minh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949" y="1837426"/>
            <a:ext cx="8197251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Mỗi nhóm cử 1 HS lên bảng để hoàn thành nhiệm vụ học </a:t>
            </a:r>
            <a:r>
              <a:rPr lang="en-US" sz="2200" b="1" dirty="0" err="1" smtClean="0">
                <a:solidFill>
                  <a:srgbClr val="FF0000"/>
                </a:solidFill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9900CC"/>
                </a:solidFill>
              </a:rPr>
              <a:t>(</a:t>
            </a:r>
            <a:r>
              <a:rPr lang="en-US" sz="2200" b="1" i="1" dirty="0" err="1" smtClean="0">
                <a:solidFill>
                  <a:srgbClr val="9900CC"/>
                </a:solidFill>
              </a:rPr>
              <a:t>Nhóm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lên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sau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không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viết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trùng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đặc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điểm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với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nhóm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lên</a:t>
            </a:r>
            <a:r>
              <a:rPr lang="en-US" sz="2200" b="1" i="1" dirty="0" smtClean="0">
                <a:solidFill>
                  <a:srgbClr val="9900CC"/>
                </a:solidFill>
              </a:rPr>
              <a:t> </a:t>
            </a:r>
            <a:r>
              <a:rPr lang="en-US" sz="2200" b="1" i="1" dirty="0" err="1" smtClean="0">
                <a:solidFill>
                  <a:srgbClr val="9900CC"/>
                </a:solidFill>
              </a:rPr>
              <a:t>trước</a:t>
            </a:r>
            <a:r>
              <a:rPr lang="en-US" sz="2200" b="1" i="1" dirty="0" smtClean="0">
                <a:solidFill>
                  <a:srgbClr val="9900CC"/>
                </a:solidFill>
              </a:rPr>
              <a:t>)</a:t>
            </a:r>
            <a:endParaRPr lang="en-US" sz="2200" b="1" i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04800" y="404813"/>
            <a:ext cx="80835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Arial" charset="0"/>
              </a:rPr>
              <a:t>HOẠT ĐỘNG LUYỆN TẬP</a:t>
            </a:r>
            <a:endParaRPr lang="vi-VN" altLang="en-US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22338" y="1476375"/>
            <a:ext cx="79930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00FF"/>
                </a:solidFill>
                <a:latin typeface="Arial" charset="0"/>
              </a:rPr>
              <a:t>Câu 1: Tại sao các loài thường phân bố khác nhau trong không gian, tạo nên kiểu phân tầng hoặc những khu vực tập trung theo mặt phẳng ngang?</a:t>
            </a:r>
          </a:p>
        </p:txBody>
      </p:sp>
      <p:sp>
        <p:nvSpPr>
          <p:cNvPr id="40966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77900" y="3487737"/>
            <a:ext cx="3603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000" dirty="0">
                <a:latin typeface="Arial" charset="0"/>
              </a:rPr>
              <a:t>A </a:t>
            </a:r>
          </a:p>
        </p:txBody>
      </p:sp>
      <p:sp>
        <p:nvSpPr>
          <p:cNvPr id="40968" name="Oval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7900" y="4064000"/>
            <a:ext cx="360363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000">
                <a:latin typeface="Arial" charset="0"/>
              </a:rPr>
              <a:t>B </a:t>
            </a:r>
          </a:p>
        </p:txBody>
      </p:sp>
      <p:sp>
        <p:nvSpPr>
          <p:cNvPr id="40970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77900" y="4640262"/>
            <a:ext cx="3603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000">
                <a:latin typeface="Arial" charset="0"/>
              </a:rPr>
              <a:t>C </a:t>
            </a:r>
          </a:p>
        </p:txBody>
      </p:sp>
      <p:sp>
        <p:nvSpPr>
          <p:cNvPr id="40971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77900" y="5214937"/>
            <a:ext cx="3603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000">
                <a:latin typeface="Arial" charset="0"/>
              </a:rPr>
              <a:t>D 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417638" y="3559175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latin typeface="Arial" charset="0"/>
              </a:rPr>
              <a:t>Do hạn chế về nguồn dinh dưỡng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417638" y="4135437"/>
            <a:ext cx="583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latin typeface="Arial" charset="0"/>
              </a:rPr>
              <a:t>Do nhu cầu sống khác nhau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417638" y="4711700"/>
            <a:ext cx="6840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latin typeface="Arial" charset="0"/>
              </a:rPr>
              <a:t>Do mối quan hệ hỗ trợ giữa các loài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417638" y="5214937"/>
            <a:ext cx="7345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latin typeface="Arial" charset="0"/>
              </a:rPr>
              <a:t>Do mối quan hệ cạnh tranh giữa các loài</a:t>
            </a:r>
          </a:p>
        </p:txBody>
      </p:sp>
      <p:sp>
        <p:nvSpPr>
          <p:cNvPr id="2" name="Oval 1"/>
          <p:cNvSpPr/>
          <p:nvPr/>
        </p:nvSpPr>
        <p:spPr>
          <a:xfrm>
            <a:off x="762000" y="3990975"/>
            <a:ext cx="762000" cy="663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 animBg="1"/>
      <p:bldP spid="40968" grpId="0" animBg="1"/>
      <p:bldP spid="40970" grpId="0" animBg="1"/>
      <p:bldP spid="40971" grpId="0" animBg="1"/>
      <p:bldP spid="40972" grpId="0"/>
      <p:bldP spid="40973" grpId="0"/>
      <p:bldP spid="40974" grpId="0"/>
      <p:bldP spid="40976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62001" y="404813"/>
            <a:ext cx="76279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Arial" charset="0"/>
              </a:rPr>
              <a:t>HOẠT ĐỘNG LUYỆN TẬP</a:t>
            </a:r>
            <a:endParaRPr lang="vi-VN" altLang="en-US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27088" y="1341438"/>
            <a:ext cx="75612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00FF"/>
                </a:solidFill>
                <a:latin typeface="Arial" charset="0"/>
              </a:rPr>
              <a:t>Câu2: Quan hệ giữa hai loài sinh vật, trong đó một loài có lợi còn một loài không có lợi hoặc 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charset="0"/>
              </a:rPr>
              <a:t>không bị</a:t>
            </a:r>
            <a:r>
              <a:rPr lang="vi-VN" altLang="en-US" sz="2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Arial" charset="0"/>
              </a:rPr>
              <a:t>hại. Đó là quan hệ gì?</a:t>
            </a:r>
          </a:p>
        </p:txBody>
      </p:sp>
      <p:sp>
        <p:nvSpPr>
          <p:cNvPr id="41992" name="Oval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35175" y="3068638"/>
            <a:ext cx="4318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800" b="1">
                <a:latin typeface="Arial" charset="0"/>
              </a:rPr>
              <a:t>A</a:t>
            </a:r>
          </a:p>
        </p:txBody>
      </p:sp>
      <p:sp>
        <p:nvSpPr>
          <p:cNvPr id="41993" name="Oval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35175" y="3789363"/>
            <a:ext cx="4318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800" b="1">
                <a:latin typeface="Arial" charset="0"/>
              </a:rPr>
              <a:t>B</a:t>
            </a:r>
          </a:p>
        </p:txBody>
      </p:sp>
      <p:sp>
        <p:nvSpPr>
          <p:cNvPr id="41994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35175" y="4508500"/>
            <a:ext cx="4318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800" b="1">
                <a:latin typeface="Arial" charset="0"/>
              </a:rPr>
              <a:t>C</a:t>
            </a:r>
          </a:p>
        </p:txBody>
      </p:sp>
      <p:sp>
        <p:nvSpPr>
          <p:cNvPr id="41995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35175" y="5229225"/>
            <a:ext cx="4318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800" b="1">
                <a:latin typeface="Arial" charset="0"/>
              </a:rPr>
              <a:t>D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538412" y="3068638"/>
            <a:ext cx="6913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latin typeface="Arial" charset="0"/>
              </a:rPr>
              <a:t>Quan hệ cộng sinh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611437" y="3789363"/>
            <a:ext cx="6913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latin typeface="Arial" charset="0"/>
              </a:rPr>
              <a:t>Quan hệ hội sinh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2611437" y="4508500"/>
            <a:ext cx="6913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latin typeface="Arial" charset="0"/>
              </a:rPr>
              <a:t>Quan hệ hợp tác 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611437" y="5300663"/>
            <a:ext cx="6913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latin typeface="Arial" charset="0"/>
              </a:rPr>
              <a:t>Quan hệ đối kháng</a:t>
            </a:r>
          </a:p>
        </p:txBody>
      </p:sp>
      <p:sp>
        <p:nvSpPr>
          <p:cNvPr id="12" name="Oval 11"/>
          <p:cNvSpPr/>
          <p:nvPr/>
        </p:nvSpPr>
        <p:spPr>
          <a:xfrm>
            <a:off x="1905000" y="3756025"/>
            <a:ext cx="762000" cy="663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2" grpId="0" animBg="1"/>
      <p:bldP spid="41993" grpId="0" animBg="1"/>
      <p:bldP spid="41994" grpId="0" animBg="1"/>
      <p:bldP spid="41995" grpId="0" animBg="1"/>
      <p:bldP spid="41996" grpId="0"/>
      <p:bldP spid="41997" grpId="0"/>
      <p:bldP spid="41998" grpId="0"/>
      <p:bldP spid="41999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7554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Arial" charset="0"/>
              </a:rPr>
              <a:t>HOẠT ĐỘNG LUYỆN TẬP</a:t>
            </a:r>
            <a:endParaRPr lang="vi-VN" altLang="en-US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7088" y="1949450"/>
            <a:ext cx="80660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00FF"/>
                </a:solidFill>
                <a:latin typeface="Arial" charset="0"/>
              </a:rPr>
              <a:t>Câu 3: Quần thể ưu thế trong quần xã là quần thể có?</a:t>
            </a:r>
          </a:p>
        </p:txBody>
      </p:sp>
      <p:sp>
        <p:nvSpPr>
          <p:cNvPr id="4301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74900" y="301466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latin typeface="Arial" charset="0"/>
              </a:rPr>
              <a:t>A</a:t>
            </a:r>
          </a:p>
        </p:txBody>
      </p:sp>
      <p:sp>
        <p:nvSpPr>
          <p:cNvPr id="43015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374900" y="35909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latin typeface="Arial" charset="0"/>
              </a:rPr>
              <a:t>B</a:t>
            </a:r>
          </a:p>
        </p:txBody>
      </p:sp>
      <p:sp>
        <p:nvSpPr>
          <p:cNvPr id="43017" name="Oval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374900" y="416718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latin typeface="Arial" charset="0"/>
              </a:rPr>
              <a:t>C</a:t>
            </a:r>
          </a:p>
        </p:txBody>
      </p:sp>
      <p:sp>
        <p:nvSpPr>
          <p:cNvPr id="43018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374900" y="481488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latin typeface="Arial" charset="0"/>
              </a:rPr>
              <a:t>D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951162" y="3014663"/>
            <a:ext cx="4897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latin typeface="Arial" charset="0"/>
              </a:rPr>
              <a:t>Vai trò quan trọng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879725" y="3590925"/>
            <a:ext cx="4897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latin typeface="Arial" charset="0"/>
              </a:rPr>
              <a:t>Khả năng cạnh tranh cao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879725" y="4167188"/>
            <a:ext cx="4897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latin typeface="Arial" charset="0"/>
              </a:rPr>
              <a:t>Sinh sản mạnh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879725" y="4814888"/>
            <a:ext cx="4897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latin typeface="Arial" charset="0"/>
              </a:rPr>
              <a:t>Nhu cầu cao</a:t>
            </a:r>
          </a:p>
        </p:txBody>
      </p:sp>
      <p:sp>
        <p:nvSpPr>
          <p:cNvPr id="12" name="Oval 11"/>
          <p:cNvSpPr/>
          <p:nvPr/>
        </p:nvSpPr>
        <p:spPr>
          <a:xfrm>
            <a:off x="2210593" y="2898775"/>
            <a:ext cx="762000" cy="663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3" grpId="1"/>
      <p:bldP spid="43014" grpId="0" animBg="1"/>
      <p:bldP spid="43015" grpId="0" animBg="1"/>
      <p:bldP spid="43017" grpId="0" animBg="1"/>
      <p:bldP spid="43018" grpId="0" animBg="1"/>
      <p:bldP spid="43019" grpId="0"/>
      <p:bldP spid="43020" grpId="0"/>
      <p:bldP spid="43021" grpId="0"/>
      <p:bldP spid="43022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ng-vic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RỪNG MƯA NHIỆT ĐỚI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791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Giả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rằng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rừng</a:t>
            </a:r>
            <a:r>
              <a:rPr lang="en-US" sz="2400" b="1" dirty="0"/>
              <a:t> </a:t>
            </a:r>
            <a:r>
              <a:rPr lang="en-US" sz="2400" b="1" dirty="0" err="1" smtClean="0"/>
              <a:t>này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cháy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đoán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này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đổi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nào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04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3200400"/>
            <a:ext cx="5685467" cy="1600200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Trân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trọng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cảm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ơn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32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049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HOẠT ĐỘNG KHỞI ĐỘNG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590800" y="6172200"/>
            <a:ext cx="54864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/>
              <a:t>Hình</a:t>
            </a:r>
            <a:r>
              <a:rPr lang="en-US" altLang="en-US" sz="1800" b="1" dirty="0" smtClean="0"/>
              <a:t> 1. </a:t>
            </a:r>
            <a:r>
              <a:rPr lang="en-US" altLang="en-US" sz="1800" b="1" dirty="0" err="1" smtClean="0"/>
              <a:t>Vùng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/>
              <a:t>đầm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lầy</a:t>
            </a:r>
            <a:r>
              <a:rPr lang="en-US" altLang="en-US" sz="1800" b="1" dirty="0"/>
              <a:t> ở U Minh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9454"/>
            <a:ext cx="7924800" cy="568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71799" y="2209800"/>
            <a:ext cx="18611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Chương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 II</a:t>
            </a:r>
          </a:p>
          <a:p>
            <a:pPr algn="ctr"/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altLang="en-US" sz="3200" b="1" dirty="0" smtClean="0">
                <a:solidFill>
                  <a:srgbClr val="0000FF"/>
                </a:solidFill>
                <a:latin typeface="Arial" charset="0"/>
              </a:rPr>
              <a:t>QUẦN XÃ</a:t>
            </a:r>
            <a:endParaRPr lang="en-US" altLang="en-US" sz="3200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0000FF"/>
                </a:solidFill>
                <a:latin typeface="Arial" charset="0"/>
              </a:rPr>
              <a:t> SINH VẬT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0" y="1828800"/>
            <a:ext cx="2209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1. </a:t>
            </a:r>
            <a:r>
              <a:rPr lang="en-US" sz="1900" b="1" dirty="0" err="1" smtClean="0">
                <a:solidFill>
                  <a:srgbClr val="FF0000"/>
                </a:solidFill>
              </a:rPr>
              <a:t>Quần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xã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sinh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vật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là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gì</a:t>
            </a:r>
            <a:r>
              <a:rPr lang="en-US" sz="19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2. </a:t>
            </a:r>
            <a:r>
              <a:rPr lang="en-US" sz="1900" b="1" dirty="0" err="1" smtClean="0">
                <a:solidFill>
                  <a:srgbClr val="FF0000"/>
                </a:solidFill>
              </a:rPr>
              <a:t>Quần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xã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sinh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vật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có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những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đặc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trưng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nào</a:t>
            </a:r>
            <a:r>
              <a:rPr lang="en-US" sz="19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3. </a:t>
            </a:r>
            <a:r>
              <a:rPr lang="en-US" sz="1900" b="1" dirty="0" err="1" smtClean="0">
                <a:solidFill>
                  <a:srgbClr val="FF0000"/>
                </a:solidFill>
              </a:rPr>
              <a:t>Các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mối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quan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hệ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sinh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thái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trong</a:t>
            </a:r>
            <a:r>
              <a:rPr lang="en-US" sz="1900" b="1" dirty="0" smtClean="0">
                <a:solidFill>
                  <a:srgbClr val="FF0000"/>
                </a:solidFill>
              </a:rPr>
              <a:t> QXSV.</a:t>
            </a:r>
            <a:endParaRPr lang="en-US" sz="19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4</a:t>
            </a:r>
            <a:r>
              <a:rPr lang="en-US" sz="1900" b="1" dirty="0" smtClean="0">
                <a:solidFill>
                  <a:srgbClr val="FF0000"/>
                </a:solidFill>
              </a:rPr>
              <a:t>. </a:t>
            </a:r>
            <a:r>
              <a:rPr lang="en-US" sz="1900" b="1" dirty="0" err="1" smtClean="0">
                <a:solidFill>
                  <a:srgbClr val="FF0000"/>
                </a:solidFill>
              </a:rPr>
              <a:t>Quá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trình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hình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thành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quần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xã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sinh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vật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diễn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ra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như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thế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nào</a:t>
            </a:r>
            <a:r>
              <a:rPr lang="en-US" sz="1900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8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4400" b="1" dirty="0" err="1">
                <a:solidFill>
                  <a:srgbClr val="0000FF"/>
                </a:solidFill>
                <a:latin typeface="Arial" charset="0"/>
              </a:rPr>
              <a:t>Chương</a:t>
            </a:r>
            <a:r>
              <a:rPr lang="en-US" altLang="en-US" sz="4400" b="1" dirty="0">
                <a:solidFill>
                  <a:srgbClr val="0000FF"/>
                </a:solidFill>
                <a:latin typeface="Arial" charset="0"/>
              </a:rPr>
              <a:t> II</a:t>
            </a:r>
            <a:br>
              <a:rPr lang="en-US" altLang="en-US" sz="4400" b="1" dirty="0">
                <a:solidFill>
                  <a:srgbClr val="0000FF"/>
                </a:solidFill>
                <a:latin typeface="Arial" charset="0"/>
              </a:rPr>
            </a:br>
            <a:r>
              <a:rPr lang="en-US" altLang="en-US" sz="4400" b="1" dirty="0">
                <a:solidFill>
                  <a:srgbClr val="0000FF"/>
                </a:solidFill>
                <a:latin typeface="Arial" charset="0"/>
              </a:rPr>
              <a:t>QUẦN XÃ SINH VẬT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175" y="2349500"/>
            <a:ext cx="8763000" cy="2667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Tiết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43 –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40</a:t>
            </a:r>
          </a:p>
          <a:p>
            <a:pPr algn="ctr"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QUẦN XÃ SINH VẬT VÀ MỘT SỐ ĐẶC TRƯNG CƠ BẢN CỦA QUẦN XÃ</a:t>
            </a:r>
          </a:p>
          <a:p>
            <a:pPr algn="ctr"/>
            <a:endParaRPr lang="en-US" alt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alt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altLang="en-US" sz="3600" b="1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99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Arial" charset="0"/>
              </a:rPr>
              <a:t> 40: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QUẦN XÃ SINH VẬT VÀ </a:t>
            </a: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MỘT SỐ ĐẶC TRƯNG CƠ BẢN CỦA QUẦN XÃ</a:t>
            </a:r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0" y="0"/>
            <a:ext cx="1448554" cy="63304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1 w 21600"/>
              <a:gd name="T7" fmla="*/ 0 h 21600"/>
              <a:gd name="T8" fmla="*/ 1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088 w 21600"/>
              <a:gd name="T25" fmla="*/ 10088 h 21600"/>
              <a:gd name="T26" fmla="*/ 14541 w 21600"/>
              <a:gd name="T27" fmla="*/ 1357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990600" y="692150"/>
            <a:ext cx="4419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000" b="1">
                <a:solidFill>
                  <a:srgbClr val="FF0000"/>
                </a:solidFill>
              </a:rPr>
              <a:t>I. KHÁI NIỆM QUẦN XÃ SINH VẬT</a:t>
            </a:r>
          </a:p>
        </p:txBody>
      </p: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1020764" y="1273175"/>
            <a:ext cx="3263900" cy="3679825"/>
            <a:chOff x="2514600" y="3429000"/>
            <a:chExt cx="5257800" cy="3200400"/>
          </a:xfrm>
        </p:grpSpPr>
        <p:sp>
          <p:nvSpPr>
            <p:cNvPr id="17" name="Oval 16"/>
            <p:cNvSpPr/>
            <p:nvPr/>
          </p:nvSpPr>
          <p:spPr>
            <a:xfrm>
              <a:off x="2514600" y="3429000"/>
              <a:ext cx="5257800" cy="320040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495800" y="3581400"/>
              <a:ext cx="1219200" cy="838200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6B859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QT A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124072" y="5105341"/>
              <a:ext cx="1218944" cy="83817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b="1" smtClean="0">
                  <a:latin typeface="Times New Roman" pitchFamily="18" charset="0"/>
                </a:rPr>
                <a:t>QT B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866696" y="5182101"/>
              <a:ext cx="1218944" cy="838171"/>
            </a:xfrm>
            <a:prstGeom prst="ellipse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b="1" smtClean="0">
                  <a:latin typeface="Times New Roman" pitchFamily="18" charset="0"/>
                </a:rPr>
                <a:t>QT C</a:t>
              </a:r>
            </a:p>
          </p:txBody>
        </p:sp>
        <p:cxnSp>
          <p:nvCxnSpPr>
            <p:cNvPr id="21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4152900" y="4533900"/>
              <a:ext cx="762000" cy="5334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28"/>
            <p:cNvCxnSpPr>
              <a:cxnSpLocks noChangeShapeType="1"/>
            </p:cNvCxnSpPr>
            <p:nvPr/>
          </p:nvCxnSpPr>
          <p:spPr bwMode="auto">
            <a:xfrm>
              <a:off x="4419600" y="5713413"/>
              <a:ext cx="1371600" cy="1587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32"/>
            <p:cNvCxnSpPr>
              <a:cxnSpLocks noChangeShapeType="1"/>
            </p:cNvCxnSpPr>
            <p:nvPr/>
          </p:nvCxnSpPr>
          <p:spPr bwMode="auto">
            <a:xfrm rot="16200000" flipV="1">
              <a:off x="5500814" y="4457700"/>
              <a:ext cx="762000" cy="5334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36"/>
            <p:cNvCxnSpPr>
              <a:cxnSpLocks noChangeShapeType="1"/>
            </p:cNvCxnSpPr>
            <p:nvPr/>
          </p:nvCxnSpPr>
          <p:spPr bwMode="auto">
            <a:xfrm rot="10800000">
              <a:off x="4419600" y="5562600"/>
              <a:ext cx="1371600" cy="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41"/>
            <p:cNvCxnSpPr>
              <a:cxnSpLocks noChangeShapeType="1"/>
            </p:cNvCxnSpPr>
            <p:nvPr/>
          </p:nvCxnSpPr>
          <p:spPr bwMode="auto">
            <a:xfrm rot="5400000">
              <a:off x="4000500" y="4457700"/>
              <a:ext cx="762000" cy="5334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47"/>
            <p:cNvCxnSpPr>
              <a:cxnSpLocks noChangeShapeType="1"/>
            </p:cNvCxnSpPr>
            <p:nvPr/>
          </p:nvCxnSpPr>
          <p:spPr bwMode="auto">
            <a:xfrm rot="16200000" flipH="1">
              <a:off x="5297714" y="4533900"/>
              <a:ext cx="762000" cy="5334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55"/>
            <p:cNvCxnSpPr>
              <a:cxnSpLocks noChangeShapeType="1"/>
            </p:cNvCxnSpPr>
            <p:nvPr/>
          </p:nvCxnSpPr>
          <p:spPr bwMode="auto">
            <a:xfrm rot="16200000" flipV="1">
              <a:off x="2895600" y="5029200"/>
              <a:ext cx="381000" cy="38100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60"/>
            <p:cNvCxnSpPr>
              <a:cxnSpLocks noChangeShapeType="1"/>
            </p:cNvCxnSpPr>
            <p:nvPr/>
          </p:nvCxnSpPr>
          <p:spPr bwMode="auto">
            <a:xfrm rot="16200000" flipH="1">
              <a:off x="2936081" y="4841082"/>
              <a:ext cx="427037" cy="406400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69"/>
            <p:cNvCxnSpPr>
              <a:cxnSpLocks noChangeShapeType="1"/>
            </p:cNvCxnSpPr>
            <p:nvPr/>
          </p:nvCxnSpPr>
          <p:spPr bwMode="auto">
            <a:xfrm>
              <a:off x="5562600" y="4114800"/>
              <a:ext cx="762000" cy="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71"/>
            <p:cNvCxnSpPr>
              <a:cxnSpLocks noChangeShapeType="1"/>
            </p:cNvCxnSpPr>
            <p:nvPr/>
          </p:nvCxnSpPr>
          <p:spPr bwMode="auto">
            <a:xfrm flipH="1" flipV="1">
              <a:off x="5486402" y="3960813"/>
              <a:ext cx="838199" cy="1586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74"/>
            <p:cNvCxnSpPr>
              <a:cxnSpLocks noChangeShapeType="1"/>
            </p:cNvCxnSpPr>
            <p:nvPr/>
          </p:nvCxnSpPr>
          <p:spPr bwMode="auto">
            <a:xfrm rot="5400000">
              <a:off x="5829300" y="5829300"/>
              <a:ext cx="381000" cy="30480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5981700" y="5905500"/>
              <a:ext cx="381000" cy="304800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5181600" y="1295400"/>
            <a:ext cx="370753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/>
              <a:t>Tương tác giữa quần thể với các nhân tố sinh thái của môi trường</a:t>
            </a:r>
            <a:endParaRPr lang="vi-VN" altLang="en-US" sz="2000" b="1" dirty="0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181600" y="2350949"/>
            <a:ext cx="370753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/>
              <a:t>Tác động qua lại giữa các quần thể trong quần xã sinh vật</a:t>
            </a:r>
            <a:endParaRPr lang="vi-VN" altLang="en-US" sz="2000" b="1" dirty="0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4419600" y="2757012"/>
            <a:ext cx="792162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4377459" y="1803231"/>
            <a:ext cx="719137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4371361" y="1995012"/>
            <a:ext cx="7207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H="1">
            <a:off x="4419600" y="2985612"/>
            <a:ext cx="804862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4737027" y="3983486"/>
            <a:ext cx="4025973" cy="2341114"/>
          </a:xfrm>
          <a:prstGeom prst="cloudCallout">
            <a:avLst>
              <a:gd name="adj1" fmla="val -62431"/>
              <a:gd name="adj2" fmla="val -5193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Quần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xã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sinh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vật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? </a:t>
            </a:r>
          </a:p>
          <a:p>
            <a:pPr algn="ctr"/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Cho 1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ví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dụ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 minh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charset="0"/>
              </a:rPr>
              <a:t>họa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 algn="ctr"/>
            <a:endParaRPr lang="en-US" alt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317239" y="4956964"/>
            <a:ext cx="2544083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200" b="1" dirty="0">
                <a:solidFill>
                  <a:srgbClr val="0000FF"/>
                </a:solidFill>
              </a:rPr>
              <a:t>Quần xã sinh </a:t>
            </a:r>
            <a:r>
              <a:rPr lang="vi-VN" altLang="en-US" sz="2200" b="1" dirty="0" smtClean="0">
                <a:solidFill>
                  <a:srgbClr val="0000FF"/>
                </a:solidFill>
              </a:rPr>
              <a:t>vật</a:t>
            </a:r>
            <a:endParaRPr lang="vi-VN" alt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99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Arial" charset="0"/>
              </a:rPr>
              <a:t> 40: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QUẦN XÃ SINH VẬT VÀ </a:t>
            </a: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MỘT SỐ ĐẶC TRƯNG CƠ BẢN CỦA QUẦN XÃ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990600" y="685800"/>
            <a:ext cx="62484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II. MỘT SỐ ĐẶC TRƯNG CƠ BẢN CỦA QUẦN XÃ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33450" y="1125538"/>
            <a:ext cx="7905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000" b="1" i="1" dirty="0">
                <a:solidFill>
                  <a:srgbClr val="0000FF"/>
                </a:solidFill>
              </a:rPr>
              <a:t>1. Đặc trưng về thành phần loài trong quần xã</a:t>
            </a:r>
          </a:p>
        </p:txBody>
      </p:sp>
      <p:pic>
        <p:nvPicPr>
          <p:cNvPr id="7" name="Picture 26" descr="71209-anh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5648"/>
            <a:ext cx="4114801" cy="1979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886200"/>
            <a:ext cx="4110488" cy="266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9602" y="3505200"/>
            <a:ext cx="41148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000" b="1" dirty="0" smtClean="0">
                <a:latin typeface="Arial" charset="0"/>
              </a:rPr>
              <a:t>Quần </a:t>
            </a:r>
            <a:r>
              <a:rPr lang="vi-VN" altLang="en-US" sz="2000" b="1" dirty="0">
                <a:latin typeface="Arial" charset="0"/>
              </a:rPr>
              <a:t>xã rừng U </a:t>
            </a:r>
            <a:r>
              <a:rPr lang="vi-VN" altLang="en-US" sz="2000" b="1" dirty="0" smtClean="0">
                <a:latin typeface="Arial" charset="0"/>
              </a:rPr>
              <a:t>minh</a:t>
            </a:r>
            <a:r>
              <a:rPr lang="en-US" altLang="en-US" sz="2000" b="1" dirty="0">
                <a:latin typeface="Arial" charset="0"/>
              </a:rPr>
              <a:t>.</a:t>
            </a:r>
            <a:endParaRPr lang="vi-VN" altLang="en-US" sz="2000" b="1" dirty="0"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2" y="6260068"/>
            <a:ext cx="40946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 smtClean="0">
                <a:latin typeface="Arial" charset="0"/>
              </a:rPr>
              <a:t>Cây</a:t>
            </a:r>
            <a:r>
              <a:rPr lang="en-US" altLang="en-US" sz="1800" b="1" dirty="0" smtClean="0">
                <a:latin typeface="Arial" charset="0"/>
              </a:rPr>
              <a:t> </a:t>
            </a:r>
            <a:r>
              <a:rPr lang="en-US" altLang="en-US" sz="1800" b="1" dirty="0" err="1" smtClean="0">
                <a:latin typeface="Arial" charset="0"/>
              </a:rPr>
              <a:t>Tràm</a:t>
            </a:r>
            <a:r>
              <a:rPr lang="en-US" altLang="en-US" sz="1800" b="1" dirty="0" smtClean="0">
                <a:latin typeface="Arial" charset="0"/>
              </a:rPr>
              <a:t> ở </a:t>
            </a:r>
            <a:r>
              <a:rPr lang="en-US" altLang="en-US" sz="1800" b="1" dirty="0">
                <a:latin typeface="Arial" charset="0"/>
              </a:rPr>
              <a:t>q</a:t>
            </a:r>
            <a:r>
              <a:rPr lang="vi-VN" altLang="en-US" sz="1800" b="1" dirty="0" smtClean="0">
                <a:latin typeface="Arial" charset="0"/>
              </a:rPr>
              <a:t>uần </a:t>
            </a:r>
            <a:r>
              <a:rPr lang="vi-VN" altLang="en-US" sz="1800" b="1" dirty="0">
                <a:latin typeface="Arial" charset="0"/>
              </a:rPr>
              <a:t>xã rừng U </a:t>
            </a:r>
            <a:r>
              <a:rPr lang="vi-VN" altLang="en-US" sz="1800" b="1" dirty="0" smtClean="0">
                <a:latin typeface="Arial" charset="0"/>
              </a:rPr>
              <a:t>minh</a:t>
            </a:r>
            <a:r>
              <a:rPr lang="en-US" altLang="en-US" sz="1800" b="1" dirty="0">
                <a:latin typeface="Arial" charset="0"/>
              </a:rPr>
              <a:t>.</a:t>
            </a:r>
            <a:endParaRPr lang="vi-VN" altLang="en-US" sz="1800" b="1" dirty="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97" y="1525649"/>
            <a:ext cx="4267200" cy="227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97" y="3801299"/>
            <a:ext cx="4267199" cy="282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777597" y="3486090"/>
            <a:ext cx="426719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 smtClean="0">
                <a:latin typeface="Arial" charset="0"/>
              </a:rPr>
              <a:t>Quần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xã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Vườn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Quốc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gia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Cát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bà</a:t>
            </a:r>
            <a:r>
              <a:rPr lang="en-US" altLang="en-US" sz="2000" b="1" dirty="0" smtClean="0">
                <a:latin typeface="Arial" charset="0"/>
              </a:rPr>
              <a:t>.</a:t>
            </a:r>
            <a:endParaRPr lang="vi-VN" altLang="en-US" sz="2000" b="1" dirty="0">
              <a:latin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12102" y="6229290"/>
            <a:ext cx="423269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 smtClean="0">
                <a:latin typeface="Arial" charset="0"/>
              </a:rPr>
              <a:t>Voọc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đầu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trắng</a:t>
            </a:r>
            <a:r>
              <a:rPr lang="en-US" altLang="en-US" sz="2000" b="1" dirty="0" smtClean="0">
                <a:latin typeface="Arial" charset="0"/>
              </a:rPr>
              <a:t> ở </a:t>
            </a:r>
            <a:r>
              <a:rPr lang="en-US" altLang="en-US" sz="2000" b="1" dirty="0" err="1" smtClean="0">
                <a:latin typeface="Arial" charset="0"/>
              </a:rPr>
              <a:t>đảo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Cát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Bà</a:t>
            </a:r>
            <a:r>
              <a:rPr lang="en-US" altLang="en-US" sz="2000" b="1" dirty="0" smtClean="0">
                <a:latin typeface="Arial" charset="0"/>
              </a:rPr>
              <a:t>.</a:t>
            </a:r>
            <a:endParaRPr lang="vi-VN" alt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6162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  <a:latin typeface="Arial" charset="0"/>
                </a:rPr>
                <a:t>Bài 40:</a:t>
              </a:r>
              <a:r>
                <a:rPr lang="en-US" altLang="en-US" sz="2000">
                  <a:latin typeface="Arial" charset="0"/>
                </a:rPr>
                <a:t> </a:t>
              </a:r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MỘT SỐ ĐẶC TRƯNG CƠ BẢN CỦA QUẦN XÃ</a:t>
              </a:r>
            </a:p>
          </p:txBody>
        </p:sp>
        <p:sp>
          <p:nvSpPr>
            <p:cNvPr id="6163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990599" y="685800"/>
            <a:ext cx="662940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II. MỘT SỐ ĐẶC TRƯNG CƠ BẢN CỦA QUẦN XÃ</a:t>
            </a:r>
          </a:p>
        </p:txBody>
      </p:sp>
      <p:sp>
        <p:nvSpPr>
          <p:cNvPr id="30738" name="Text Box 3"/>
          <p:cNvSpPr txBox="1">
            <a:spLocks noChangeArrowheads="1"/>
          </p:cNvSpPr>
          <p:nvPr/>
        </p:nvSpPr>
        <p:spPr bwMode="auto">
          <a:xfrm>
            <a:off x="857250" y="1047690"/>
            <a:ext cx="6838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000" b="1" i="1" dirty="0">
                <a:solidFill>
                  <a:srgbClr val="0000FF"/>
                </a:solidFill>
              </a:rPr>
              <a:t>1. Đặc trưng về thành phần loài trong quần xã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1447800"/>
            <a:ext cx="8229600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Nhiệm vụ học tập: </a:t>
            </a:r>
            <a:r>
              <a:rPr lang="en-US" sz="2000" b="1" dirty="0" err="1">
                <a:solidFill>
                  <a:srgbClr val="006600"/>
                </a:solidFill>
              </a:rPr>
              <a:t>Thảo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luận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nhóm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và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hoàn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thành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các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nhiệm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vụ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học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tập</a:t>
            </a:r>
            <a:r>
              <a:rPr lang="en-US" sz="2000" b="1" dirty="0">
                <a:solidFill>
                  <a:srgbClr val="006600"/>
                </a:solidFill>
              </a:rPr>
              <a:t> (5p)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006600"/>
                </a:solidFill>
              </a:rPr>
              <a:t>Học</a:t>
            </a:r>
            <a:r>
              <a:rPr lang="en-US" sz="2000" b="1" dirty="0" smtClean="0">
                <a:solidFill>
                  <a:srgbClr val="006600"/>
                </a:solidFill>
              </a:rPr>
              <a:t> sinh nghiên </a:t>
            </a:r>
            <a:r>
              <a:rPr lang="en-US" sz="2000" b="1" dirty="0" err="1" smtClean="0">
                <a:solidFill>
                  <a:srgbClr val="006600"/>
                </a:solidFill>
              </a:rPr>
              <a:t>cứu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hình</a:t>
            </a:r>
            <a:r>
              <a:rPr lang="en-US" sz="2000" b="1" dirty="0" smtClean="0">
                <a:solidFill>
                  <a:srgbClr val="006600"/>
                </a:solidFill>
              </a:rPr>
              <a:t> 1: </a:t>
            </a:r>
            <a:r>
              <a:rPr lang="en-US" sz="2000" b="1" dirty="0" err="1" smtClean="0">
                <a:solidFill>
                  <a:srgbClr val="006600"/>
                </a:solidFill>
              </a:rPr>
              <a:t>Quần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xã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rừng</a:t>
            </a:r>
            <a:r>
              <a:rPr lang="en-US" sz="2000" b="1" dirty="0" smtClean="0">
                <a:solidFill>
                  <a:srgbClr val="006600"/>
                </a:solidFill>
              </a:rPr>
              <a:t> U Minh; </a:t>
            </a:r>
            <a:r>
              <a:rPr lang="en-US" sz="2000" b="1" dirty="0" err="1" smtClean="0">
                <a:solidFill>
                  <a:srgbClr val="006600"/>
                </a:solidFill>
              </a:rPr>
              <a:t>hình</a:t>
            </a:r>
            <a:r>
              <a:rPr lang="en-US" sz="2000" b="1" dirty="0" smtClean="0">
                <a:solidFill>
                  <a:srgbClr val="006600"/>
                </a:solidFill>
              </a:rPr>
              <a:t> 2: </a:t>
            </a:r>
            <a:r>
              <a:rPr lang="en-US" sz="2000" b="1" dirty="0" err="1" smtClean="0">
                <a:solidFill>
                  <a:srgbClr val="006600"/>
                </a:solidFill>
              </a:rPr>
              <a:t>Quần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xã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Vườn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Quốc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gia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Cát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Bà</a:t>
            </a:r>
            <a:r>
              <a:rPr lang="en-US" sz="2000" b="1" dirty="0" smtClean="0">
                <a:solidFill>
                  <a:srgbClr val="006600"/>
                </a:solidFill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006600"/>
                </a:solidFill>
              </a:rPr>
              <a:t>Nêu nhận xét về độ đa dạng về loài </a:t>
            </a:r>
            <a:r>
              <a:rPr lang="en-US" sz="2000" b="1" dirty="0" err="1" smtClean="0">
                <a:solidFill>
                  <a:srgbClr val="006600"/>
                </a:solidFill>
              </a:rPr>
              <a:t>của</a:t>
            </a:r>
            <a:r>
              <a:rPr lang="en-US" sz="2000" b="1" dirty="0" smtClean="0">
                <a:solidFill>
                  <a:srgbClr val="006600"/>
                </a:solidFill>
              </a:rPr>
              <a:t> 2 </a:t>
            </a:r>
            <a:r>
              <a:rPr lang="en-US" sz="2000" b="1" dirty="0" err="1" smtClean="0">
                <a:solidFill>
                  <a:srgbClr val="006600"/>
                </a:solidFill>
              </a:rPr>
              <a:t>quần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xã</a:t>
            </a:r>
            <a:r>
              <a:rPr lang="en-US" sz="2000" b="1" dirty="0" smtClean="0">
                <a:solidFill>
                  <a:srgbClr val="006600"/>
                </a:solidFill>
              </a:rPr>
              <a:t> minh </a:t>
            </a:r>
            <a:r>
              <a:rPr lang="en-US" sz="2000" b="1" dirty="0" err="1" smtClean="0">
                <a:solidFill>
                  <a:srgbClr val="006600"/>
                </a:solidFill>
              </a:rPr>
              <a:t>họa</a:t>
            </a:r>
            <a:r>
              <a:rPr lang="en-US" sz="2000" b="1" dirty="0" smtClean="0">
                <a:solidFill>
                  <a:srgbClr val="006600"/>
                </a:solidFill>
              </a:rPr>
              <a:t> ở </a:t>
            </a:r>
            <a:r>
              <a:rPr lang="en-US" sz="2000" b="1" dirty="0" err="1" smtClean="0">
                <a:solidFill>
                  <a:srgbClr val="006600"/>
                </a:solidFill>
              </a:rPr>
              <a:t>hình</a:t>
            </a:r>
            <a:r>
              <a:rPr lang="en-US" sz="2000" b="1" dirty="0" smtClean="0">
                <a:solidFill>
                  <a:srgbClr val="006600"/>
                </a:solidFill>
              </a:rPr>
              <a:t> 1 </a:t>
            </a:r>
            <a:r>
              <a:rPr lang="en-US" sz="2000" b="1" dirty="0" err="1" smtClean="0">
                <a:solidFill>
                  <a:srgbClr val="006600"/>
                </a:solidFill>
              </a:rPr>
              <a:t>và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hình</a:t>
            </a:r>
            <a:r>
              <a:rPr lang="en-US" sz="2000" b="1" dirty="0" smtClean="0">
                <a:solidFill>
                  <a:srgbClr val="006600"/>
                </a:solidFill>
              </a:rPr>
              <a:t> 2.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en-US" sz="2000" b="1" dirty="0" err="1" smtClean="0">
                <a:solidFill>
                  <a:srgbClr val="006600"/>
                </a:solidFill>
              </a:rPr>
              <a:t>Trong</a:t>
            </a:r>
            <a:r>
              <a:rPr lang="en-US" sz="2000" b="1" dirty="0" smtClean="0">
                <a:solidFill>
                  <a:srgbClr val="006600"/>
                </a:solidFill>
              </a:rPr>
              <a:t> QX </a:t>
            </a:r>
            <a:r>
              <a:rPr lang="en-US" sz="2000" b="1" dirty="0" err="1" smtClean="0">
                <a:solidFill>
                  <a:srgbClr val="006600"/>
                </a:solidFill>
              </a:rPr>
              <a:t>rừng</a:t>
            </a:r>
            <a:r>
              <a:rPr lang="en-US" sz="2000" b="1" dirty="0" smtClean="0">
                <a:solidFill>
                  <a:srgbClr val="006600"/>
                </a:solidFill>
              </a:rPr>
              <a:t> U Minh, </a:t>
            </a:r>
            <a:r>
              <a:rPr lang="en-US" sz="2000" b="1" dirty="0" err="1" smtClean="0">
                <a:solidFill>
                  <a:srgbClr val="006600"/>
                </a:solidFill>
              </a:rPr>
              <a:t>Cây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Tràm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vừa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là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loài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ưu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thế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vừa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là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loài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đặc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trưng</a:t>
            </a:r>
            <a:r>
              <a:rPr lang="en-US" sz="2000" b="1" dirty="0" smtClean="0">
                <a:solidFill>
                  <a:srgbClr val="006600"/>
                </a:solidFill>
              </a:rPr>
              <a:t>, </a:t>
            </a:r>
            <a:r>
              <a:rPr lang="en-US" sz="2000" b="1" dirty="0" err="1">
                <a:solidFill>
                  <a:srgbClr val="006600"/>
                </a:solidFill>
              </a:rPr>
              <a:t>Voọc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đầu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trắng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là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loài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chỉ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có</a:t>
            </a:r>
            <a:r>
              <a:rPr lang="en-US" sz="2000" b="1" dirty="0">
                <a:solidFill>
                  <a:srgbClr val="006600"/>
                </a:solidFill>
              </a:rPr>
              <a:t> ở </a:t>
            </a:r>
            <a:r>
              <a:rPr lang="en-US" sz="2000" b="1" dirty="0" err="1">
                <a:solidFill>
                  <a:srgbClr val="006600"/>
                </a:solidFill>
              </a:rPr>
              <a:t>Đảo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Cát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Bà</a:t>
            </a:r>
            <a:r>
              <a:rPr lang="en-US" sz="2000" b="1" dirty="0">
                <a:solidFill>
                  <a:srgbClr val="006600"/>
                </a:solidFill>
              </a:rPr>
              <a:t> (</a:t>
            </a:r>
            <a:r>
              <a:rPr lang="en-US" sz="2000" b="1" dirty="0" err="1">
                <a:solidFill>
                  <a:srgbClr val="006600"/>
                </a:solidFill>
              </a:rPr>
              <a:t>loài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đặc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trưng</a:t>
            </a:r>
            <a:r>
              <a:rPr lang="en-US" sz="2000" b="1" dirty="0" smtClean="0">
                <a:solidFill>
                  <a:srgbClr val="006600"/>
                </a:solidFill>
              </a:rPr>
              <a:t>). </a:t>
            </a:r>
            <a:r>
              <a:rPr lang="en-US" sz="2000" b="1" dirty="0" err="1" smtClean="0">
                <a:solidFill>
                  <a:srgbClr val="006600"/>
                </a:solidFill>
              </a:rPr>
              <a:t>Vì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sao</a:t>
            </a:r>
            <a:r>
              <a:rPr lang="en-US" sz="2000" b="1" dirty="0" smtClean="0">
                <a:solidFill>
                  <a:srgbClr val="006600"/>
                </a:solidFill>
              </a:rPr>
              <a:t>?</a:t>
            </a:r>
          </a:p>
          <a:p>
            <a:r>
              <a:rPr lang="en-US" sz="2000" b="1" dirty="0" smtClean="0">
                <a:solidFill>
                  <a:srgbClr val="006600"/>
                </a:solidFill>
              </a:rPr>
              <a:t>3.  </a:t>
            </a:r>
            <a:r>
              <a:rPr lang="en-US" sz="2000" b="1" dirty="0" err="1" smtClean="0">
                <a:solidFill>
                  <a:srgbClr val="006600"/>
                </a:solidFill>
              </a:rPr>
              <a:t>Phân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biệt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loài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ưu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thế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và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loài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đặc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trưng</a:t>
            </a:r>
            <a:endParaRPr lang="en-US" sz="2000" b="1" dirty="0" smtClean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724400"/>
            <a:ext cx="8229600" cy="1785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FF"/>
                </a:solidFill>
              </a:rPr>
              <a:t>Hướng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dẫn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thực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hiện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nhiệm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vụ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học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tập</a:t>
            </a:r>
            <a:r>
              <a:rPr lang="en-US" sz="2200" b="1" i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200" b="1" i="1" dirty="0" err="1" smtClean="0">
                <a:solidFill>
                  <a:srgbClr val="0000FF"/>
                </a:solidFill>
              </a:rPr>
              <a:t>Thảo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luận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nhóm</a:t>
            </a:r>
            <a:r>
              <a:rPr lang="en-US" sz="2200" b="1" i="1" dirty="0" smtClean="0">
                <a:solidFill>
                  <a:srgbClr val="0000FF"/>
                </a:solidFill>
              </a:rPr>
              <a:t>,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trả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lời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các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câu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hỏi</a:t>
            </a:r>
            <a:r>
              <a:rPr lang="en-US" sz="2200" b="1" i="1" dirty="0" smtClean="0">
                <a:solidFill>
                  <a:srgbClr val="0000FF"/>
                </a:solidFill>
              </a:rPr>
              <a:t> 1, 2, 3.</a:t>
            </a:r>
          </a:p>
          <a:p>
            <a:pPr marL="342900" indent="-342900">
              <a:buAutoNum type="arabicPeriod"/>
            </a:pPr>
            <a:r>
              <a:rPr lang="en-US" sz="2200" b="1" i="1" dirty="0" err="1" smtClean="0">
                <a:solidFill>
                  <a:srgbClr val="0000FF"/>
                </a:solidFill>
              </a:rPr>
              <a:t>Thống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nhất</a:t>
            </a:r>
            <a:r>
              <a:rPr lang="en-US" sz="2200" b="1" i="1" dirty="0" smtClean="0">
                <a:solidFill>
                  <a:srgbClr val="0000FF"/>
                </a:solidFill>
              </a:rPr>
              <a:t> ý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kiến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trong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nhóm</a:t>
            </a:r>
            <a:endParaRPr lang="en-US" sz="2200" b="1" i="1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sz="2200" b="1" i="1" dirty="0" err="1" smtClean="0">
                <a:solidFill>
                  <a:srgbClr val="0000FF"/>
                </a:solidFill>
              </a:rPr>
              <a:t>Báo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cáo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kết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quả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thảo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luận</a:t>
            </a:r>
            <a:endParaRPr lang="en-US" sz="2200" b="1" i="1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sz="2200" b="1" i="1" dirty="0" err="1" smtClean="0">
                <a:solidFill>
                  <a:srgbClr val="0000FF"/>
                </a:solidFill>
              </a:rPr>
              <a:t>Nhận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xét</a:t>
            </a:r>
            <a:r>
              <a:rPr lang="en-US" sz="2200" b="1" i="1" dirty="0" smtClean="0">
                <a:solidFill>
                  <a:srgbClr val="0000FF"/>
                </a:solidFill>
              </a:rPr>
              <a:t>,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đánh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giá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và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hoàn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thiện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kiến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thức</a:t>
            </a:r>
            <a:endParaRPr lang="en-US" sz="2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0255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</a:rPr>
                <a:t>Bài 40:</a:t>
              </a:r>
              <a:r>
                <a:rPr lang="en-US" altLang="en-US" sz="2000"/>
                <a:t> </a:t>
              </a:r>
              <a:r>
                <a:rPr lang="en-US" altLang="en-US" b="1">
                  <a:solidFill>
                    <a:srgbClr val="0000CC"/>
                  </a:solidFill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</a:rPr>
                <a:t>MỘT SỐ ĐẶC TRƯNG CƠ BẢN CỦA QUẦN XÃ</a:t>
              </a:r>
            </a:p>
          </p:txBody>
        </p:sp>
        <p:sp>
          <p:nvSpPr>
            <p:cNvPr id="10256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6" name="Group 9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0253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</a:rPr>
                <a:t>Bài 40:</a:t>
              </a:r>
              <a:r>
                <a:rPr lang="en-US" altLang="en-US" sz="2000"/>
                <a:t> </a:t>
              </a:r>
              <a:r>
                <a:rPr lang="en-US" altLang="en-US" b="1">
                  <a:solidFill>
                    <a:srgbClr val="0000CC"/>
                  </a:solidFill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</a:rPr>
                <a:t>MỘT SỐ ĐẶC TRƯNG CƠ BẢN CỦA QUẦN XÃ</a:t>
              </a:r>
            </a:p>
          </p:txBody>
        </p:sp>
        <p:sp>
          <p:nvSpPr>
            <p:cNvPr id="10254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10251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  <a:latin typeface="Arial" charset="0"/>
                </a:rPr>
                <a:t>Bài 40:</a:t>
              </a:r>
              <a:r>
                <a:rPr lang="en-US" altLang="en-US" sz="2000">
                  <a:latin typeface="Arial" charset="0"/>
                </a:rPr>
                <a:t> </a:t>
              </a:r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MỘT SỐ ĐẶC TRƯNG CƠ BẢN CỦA QUẦN XÃ</a:t>
              </a:r>
            </a:p>
          </p:txBody>
        </p:sp>
        <p:sp>
          <p:nvSpPr>
            <p:cNvPr id="10252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006475" y="685800"/>
            <a:ext cx="6156325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II. MỘT SỐ ĐẶC TRƯNG CƠ BẢN CỦA QUẦN XÃ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85800" y="1169313"/>
            <a:ext cx="8382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>
                <a:solidFill>
                  <a:srgbClr val="0000FF"/>
                </a:solidFill>
              </a:rPr>
              <a:t>2</a:t>
            </a:r>
            <a:r>
              <a:rPr lang="vi-VN" altLang="en-US" sz="2200" b="1" i="1" dirty="0">
                <a:solidFill>
                  <a:srgbClr val="0000FF"/>
                </a:solidFill>
              </a:rPr>
              <a:t>. Đặc trưng về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phân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bố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cá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thể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trong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không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gian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en-US" altLang="en-US" sz="2200" b="1" i="1" dirty="0" err="1">
                <a:solidFill>
                  <a:srgbClr val="0000FF"/>
                </a:solidFill>
              </a:rPr>
              <a:t>của</a:t>
            </a:r>
            <a:r>
              <a:rPr lang="en-US" altLang="en-US" sz="2200" b="1" i="1" dirty="0">
                <a:solidFill>
                  <a:srgbClr val="0000FF"/>
                </a:solidFill>
              </a:rPr>
              <a:t> </a:t>
            </a:r>
            <a:r>
              <a:rPr lang="vi-VN" altLang="en-US" sz="2200" b="1" i="1" dirty="0">
                <a:solidFill>
                  <a:srgbClr val="0000FF"/>
                </a:solidFill>
              </a:rPr>
              <a:t>quần xã</a:t>
            </a:r>
          </a:p>
        </p:txBody>
      </p:sp>
    </p:spTree>
    <p:extLst>
      <p:ext uri="{BB962C8B-B14F-4D97-AF65-F5344CB8AC3E}">
        <p14:creationId xmlns:p14="http://schemas.microsoft.com/office/powerpoint/2010/main" val="34296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5588" y="2119313"/>
            <a:ext cx="1077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latin typeface="Times New Roman" pitchFamily="18" charset="0"/>
              </a:rPr>
              <a:t> 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762001" y="1582738"/>
            <a:ext cx="8077200" cy="4821861"/>
            <a:chOff x="192" y="1078"/>
            <a:chExt cx="3388" cy="2751"/>
          </a:xfrm>
        </p:grpSpPr>
        <p:grpSp>
          <p:nvGrpSpPr>
            <p:cNvPr id="9232" name="Group 4"/>
            <p:cNvGrpSpPr>
              <a:grpSpLocks/>
            </p:cNvGrpSpPr>
            <p:nvPr/>
          </p:nvGrpSpPr>
          <p:grpSpPr bwMode="auto">
            <a:xfrm>
              <a:off x="288" y="1078"/>
              <a:ext cx="3292" cy="2725"/>
              <a:chOff x="288" y="1078"/>
              <a:chExt cx="3292" cy="2725"/>
            </a:xfrm>
          </p:grpSpPr>
          <p:grpSp>
            <p:nvGrpSpPr>
              <p:cNvPr id="9234" name="Group 5"/>
              <p:cNvGrpSpPr>
                <a:grpSpLocks/>
              </p:cNvGrpSpPr>
              <p:nvPr/>
            </p:nvGrpSpPr>
            <p:grpSpPr bwMode="auto">
              <a:xfrm>
                <a:off x="288" y="1200"/>
                <a:ext cx="3139" cy="2603"/>
                <a:chOff x="160" y="112"/>
                <a:chExt cx="5260" cy="3856"/>
              </a:xfrm>
            </p:grpSpPr>
            <p:pic>
              <p:nvPicPr>
                <p:cNvPr id="9248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" y="114"/>
                  <a:ext cx="5252" cy="38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9" name="Rectangle 7"/>
                <p:cNvSpPr>
                  <a:spLocks noChangeArrowheads="1"/>
                </p:cNvSpPr>
                <p:nvPr/>
              </p:nvSpPr>
              <p:spPr bwMode="auto">
                <a:xfrm>
                  <a:off x="160" y="112"/>
                  <a:ext cx="4512" cy="38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400"/>
                </a:p>
              </p:txBody>
            </p:sp>
          </p:grpSp>
          <p:sp>
            <p:nvSpPr>
              <p:cNvPr id="9235" name="Text Box 8"/>
              <p:cNvSpPr txBox="1">
                <a:spLocks noChangeArrowheads="1"/>
              </p:cNvSpPr>
              <p:nvPr/>
            </p:nvSpPr>
            <p:spPr bwMode="auto">
              <a:xfrm>
                <a:off x="3160" y="1437"/>
                <a:ext cx="114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9236" name="Text Box 9"/>
              <p:cNvSpPr txBox="1">
                <a:spLocks noChangeArrowheads="1"/>
              </p:cNvSpPr>
              <p:nvPr/>
            </p:nvSpPr>
            <p:spPr bwMode="auto">
              <a:xfrm>
                <a:off x="3170" y="1629"/>
                <a:ext cx="152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9237" name="Text Box 10"/>
              <p:cNvSpPr txBox="1">
                <a:spLocks noChangeArrowheads="1"/>
              </p:cNvSpPr>
              <p:nvPr/>
            </p:nvSpPr>
            <p:spPr bwMode="auto">
              <a:xfrm>
                <a:off x="3167" y="1815"/>
                <a:ext cx="18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9238" name="Text Box 11"/>
              <p:cNvSpPr txBox="1">
                <a:spLocks noChangeArrowheads="1"/>
              </p:cNvSpPr>
              <p:nvPr/>
            </p:nvSpPr>
            <p:spPr bwMode="auto">
              <a:xfrm>
                <a:off x="3167" y="1995"/>
                <a:ext cx="18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200</a:t>
                </a:r>
              </a:p>
            </p:txBody>
          </p:sp>
          <p:sp>
            <p:nvSpPr>
              <p:cNvPr id="9239" name="Text Box 12"/>
              <p:cNvSpPr txBox="1">
                <a:spLocks noChangeArrowheads="1"/>
              </p:cNvSpPr>
              <p:nvPr/>
            </p:nvSpPr>
            <p:spPr bwMode="auto">
              <a:xfrm>
                <a:off x="3171" y="2187"/>
                <a:ext cx="18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500</a:t>
                </a:r>
              </a:p>
            </p:txBody>
          </p:sp>
          <p:sp>
            <p:nvSpPr>
              <p:cNvPr id="9240" name="Text Box 13"/>
              <p:cNvSpPr txBox="1">
                <a:spLocks noChangeArrowheads="1"/>
              </p:cNvSpPr>
              <p:nvPr/>
            </p:nvSpPr>
            <p:spPr bwMode="auto">
              <a:xfrm>
                <a:off x="3183" y="2404"/>
                <a:ext cx="245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 dirty="0">
                    <a:solidFill>
                      <a:srgbClr val="000000"/>
                    </a:solidFill>
                    <a:latin typeface="Times New Roman" pitchFamily="18" charset="0"/>
                  </a:rPr>
                  <a:t>1,000</a:t>
                </a:r>
              </a:p>
            </p:txBody>
          </p:sp>
          <p:sp>
            <p:nvSpPr>
              <p:cNvPr id="9241" name="Text Box 14"/>
              <p:cNvSpPr txBox="1">
                <a:spLocks noChangeArrowheads="1"/>
              </p:cNvSpPr>
              <p:nvPr/>
            </p:nvSpPr>
            <p:spPr bwMode="auto">
              <a:xfrm>
                <a:off x="3183" y="2571"/>
                <a:ext cx="245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 dirty="0">
                    <a:solidFill>
                      <a:srgbClr val="000000"/>
                    </a:solidFill>
                    <a:latin typeface="Times New Roman" pitchFamily="18" charset="0"/>
                  </a:rPr>
                  <a:t>1,500</a:t>
                </a:r>
              </a:p>
            </p:txBody>
          </p:sp>
          <p:sp>
            <p:nvSpPr>
              <p:cNvPr id="9242" name="Text Box 15"/>
              <p:cNvSpPr txBox="1">
                <a:spLocks noChangeArrowheads="1"/>
              </p:cNvSpPr>
              <p:nvPr/>
            </p:nvSpPr>
            <p:spPr bwMode="auto">
              <a:xfrm>
                <a:off x="3167" y="2740"/>
                <a:ext cx="245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2,000</a:t>
                </a:r>
              </a:p>
            </p:txBody>
          </p:sp>
          <p:sp>
            <p:nvSpPr>
              <p:cNvPr id="9243" name="Text Box 16"/>
              <p:cNvSpPr txBox="1">
                <a:spLocks noChangeArrowheads="1"/>
              </p:cNvSpPr>
              <p:nvPr/>
            </p:nvSpPr>
            <p:spPr bwMode="auto">
              <a:xfrm>
                <a:off x="3167" y="2955"/>
                <a:ext cx="245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3,000</a:t>
                </a:r>
              </a:p>
            </p:txBody>
          </p:sp>
          <p:sp>
            <p:nvSpPr>
              <p:cNvPr id="9244" name="Text Box 17"/>
              <p:cNvSpPr txBox="1">
                <a:spLocks noChangeArrowheads="1"/>
              </p:cNvSpPr>
              <p:nvPr/>
            </p:nvSpPr>
            <p:spPr bwMode="auto">
              <a:xfrm>
                <a:off x="3167" y="3145"/>
                <a:ext cx="245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4,000</a:t>
                </a:r>
              </a:p>
            </p:txBody>
          </p:sp>
          <p:sp>
            <p:nvSpPr>
              <p:cNvPr id="9245" name="Text Box 18"/>
              <p:cNvSpPr txBox="1">
                <a:spLocks noChangeArrowheads="1"/>
              </p:cNvSpPr>
              <p:nvPr/>
            </p:nvSpPr>
            <p:spPr bwMode="auto">
              <a:xfrm>
                <a:off x="3167" y="3337"/>
                <a:ext cx="245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5,000</a:t>
                </a:r>
              </a:p>
            </p:txBody>
          </p:sp>
          <p:sp>
            <p:nvSpPr>
              <p:cNvPr id="9246" name="Text Box 19"/>
              <p:cNvSpPr txBox="1">
                <a:spLocks noChangeArrowheads="1"/>
              </p:cNvSpPr>
              <p:nvPr/>
            </p:nvSpPr>
            <p:spPr bwMode="auto">
              <a:xfrm>
                <a:off x="3164" y="3504"/>
                <a:ext cx="282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10,000</a:t>
                </a:r>
              </a:p>
            </p:txBody>
          </p:sp>
          <p:sp>
            <p:nvSpPr>
              <p:cNvPr id="9247" name="Text Box 20"/>
              <p:cNvSpPr txBox="1">
                <a:spLocks noChangeArrowheads="1"/>
              </p:cNvSpPr>
              <p:nvPr/>
            </p:nvSpPr>
            <p:spPr bwMode="auto">
              <a:xfrm>
                <a:off x="3116" y="1078"/>
                <a:ext cx="464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70000"/>
                  </a:spcBef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Độ sâu (m)</a:t>
                </a:r>
              </a:p>
            </p:txBody>
          </p:sp>
        </p:grpSp>
        <p:sp>
          <p:nvSpPr>
            <p:cNvPr id="9233" name="Text Box 21"/>
            <p:cNvSpPr txBox="1">
              <a:spLocks noChangeArrowheads="1"/>
            </p:cNvSpPr>
            <p:nvPr/>
          </p:nvSpPr>
          <p:spPr bwMode="auto">
            <a:xfrm>
              <a:off x="192" y="3653"/>
              <a:ext cx="2936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itchFamily="18" charset="0"/>
                </a:rPr>
                <a:t>Sự phân tầng ở đại dương</a:t>
              </a:r>
            </a:p>
          </p:txBody>
        </p:sp>
      </p:grp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1752600" y="1995488"/>
            <a:ext cx="13716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/>
              <a:t> </a:t>
            </a:r>
            <a:r>
              <a:rPr lang="en-US" altLang="en-US" sz="1400" b="1" dirty="0" err="1"/>
              <a:t>Vùng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gần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bờ</a:t>
            </a:r>
            <a:endParaRPr lang="en-US" altLang="en-US" sz="1400" b="1" dirty="0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6299200" y="2060575"/>
            <a:ext cx="1600200" cy="2323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 b="1" dirty="0" err="1"/>
              <a:t>Vùng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ngoài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khơi</a:t>
            </a:r>
            <a:endParaRPr lang="en-US" altLang="en-US" sz="1400" b="1" dirty="0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6372225" y="2528887"/>
            <a:ext cx="1377950" cy="252377"/>
          </a:xfrm>
          <a:prstGeom prst="rect">
            <a:avLst/>
          </a:prstGeom>
          <a:solidFill>
            <a:srgbClr val="D8A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en-US" sz="1600" b="1" dirty="0" err="1"/>
              <a:t>Tầng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trên</a:t>
            </a:r>
            <a:endParaRPr lang="en-US" altLang="en-US" sz="1600" b="1" dirty="0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227763" y="3748087"/>
            <a:ext cx="1522412" cy="252377"/>
          </a:xfrm>
          <a:prstGeom prst="rect">
            <a:avLst/>
          </a:prstGeom>
          <a:solidFill>
            <a:srgbClr val="D8A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600" b="1" dirty="0" err="1"/>
              <a:t>Tầng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giữa</a:t>
            </a:r>
            <a:endParaRPr lang="en-US" altLang="en-US" sz="1600" b="1" dirty="0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6373813" y="5486400"/>
            <a:ext cx="1550987" cy="252377"/>
          </a:xfrm>
          <a:prstGeom prst="rect">
            <a:avLst/>
          </a:prstGeom>
          <a:solidFill>
            <a:srgbClr val="D8A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en-US" sz="1600" b="1" dirty="0" err="1"/>
              <a:t>Tầng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đáy</a:t>
            </a:r>
            <a:endParaRPr lang="en-US" altLang="en-US" sz="1600" b="1" dirty="0"/>
          </a:p>
        </p:txBody>
      </p:sp>
      <p:grpSp>
        <p:nvGrpSpPr>
          <p:cNvPr id="9226" name="Group 29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4848" cy="624"/>
          </a:xfrm>
        </p:grpSpPr>
        <p:sp>
          <p:nvSpPr>
            <p:cNvPr id="9230" name="AutoShape 30"/>
            <p:cNvSpPr>
              <a:spLocks noChangeArrowheads="1"/>
            </p:cNvSpPr>
            <p:nvPr/>
          </p:nvSpPr>
          <p:spPr bwMode="auto">
            <a:xfrm>
              <a:off x="0" y="0"/>
              <a:ext cx="484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99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u="sng">
                  <a:solidFill>
                    <a:srgbClr val="0000FF"/>
                  </a:solidFill>
                  <a:latin typeface="Arial" charset="0"/>
                </a:rPr>
                <a:t>Bài 40:</a:t>
              </a:r>
              <a:r>
                <a:rPr lang="en-US" altLang="en-US" sz="2000">
                  <a:latin typeface="Arial" charset="0"/>
                </a:rPr>
                <a:t> </a:t>
              </a:r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QUẦN XÃ SINH VẬT VÀ </a:t>
              </a:r>
            </a:p>
            <a:p>
              <a:pPr algn="ctr"/>
              <a:r>
                <a:rPr lang="en-US" altLang="en-US" b="1">
                  <a:solidFill>
                    <a:srgbClr val="0000CC"/>
                  </a:solidFill>
                  <a:latin typeface="Arial" charset="0"/>
                </a:rPr>
                <a:t>MỘT SỐ ĐẶC TRƯNG CƠ BẢN CỦA QUẦN XÃ</a:t>
              </a:r>
            </a:p>
          </p:txBody>
        </p:sp>
        <p:sp>
          <p:nvSpPr>
            <p:cNvPr id="9231" name="plant"/>
            <p:cNvSpPr>
              <a:spLocks noEditPoints="1" noChangeArrowheads="1"/>
            </p:cNvSpPr>
            <p:nvPr/>
          </p:nvSpPr>
          <p:spPr bwMode="auto">
            <a:xfrm>
              <a:off x="0" y="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8 h 21600"/>
                <a:gd name="T26" fmla="*/ 14541 w 21600"/>
                <a:gd name="T27" fmla="*/ 1357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7" name="Text Box 32"/>
          <p:cNvSpPr txBox="1">
            <a:spLocks noChangeArrowheads="1"/>
          </p:cNvSpPr>
          <p:nvPr/>
        </p:nvSpPr>
        <p:spPr bwMode="auto">
          <a:xfrm>
            <a:off x="1006475" y="685800"/>
            <a:ext cx="6156325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II. MỘT SỐ ĐẶC TRƯNG CƠ BẢN CỦA QUẦN XÃ</a:t>
            </a:r>
          </a:p>
        </p:txBody>
      </p:sp>
      <p:sp>
        <p:nvSpPr>
          <p:cNvPr id="9228" name="Text Box 3"/>
          <p:cNvSpPr txBox="1">
            <a:spLocks noChangeArrowheads="1"/>
          </p:cNvSpPr>
          <p:nvPr/>
        </p:nvSpPr>
        <p:spPr bwMode="auto">
          <a:xfrm>
            <a:off x="914400" y="1093113"/>
            <a:ext cx="84423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 i="1" dirty="0">
                <a:solidFill>
                  <a:srgbClr val="0000FF"/>
                </a:solidFill>
              </a:rPr>
              <a:t>2</a:t>
            </a:r>
            <a:r>
              <a:rPr lang="vi-VN" altLang="en-US" sz="2100" b="1" i="1" dirty="0">
                <a:solidFill>
                  <a:srgbClr val="0000FF"/>
                </a:solidFill>
              </a:rPr>
              <a:t>. Đặc trưng về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phân</a:t>
            </a:r>
            <a:r>
              <a:rPr lang="en-US" altLang="en-US" sz="2100" b="1" i="1" dirty="0">
                <a:solidFill>
                  <a:srgbClr val="0000FF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bố</a:t>
            </a:r>
            <a:r>
              <a:rPr lang="en-US" altLang="en-US" sz="2100" b="1" i="1" dirty="0">
                <a:solidFill>
                  <a:srgbClr val="0000FF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cá</a:t>
            </a:r>
            <a:r>
              <a:rPr lang="en-US" altLang="en-US" sz="2100" b="1" i="1" dirty="0">
                <a:solidFill>
                  <a:srgbClr val="0000FF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thể</a:t>
            </a:r>
            <a:r>
              <a:rPr lang="en-US" altLang="en-US" sz="2100" b="1" i="1" dirty="0">
                <a:solidFill>
                  <a:srgbClr val="0000FF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trong</a:t>
            </a:r>
            <a:r>
              <a:rPr lang="en-US" altLang="en-US" sz="2100" b="1" i="1" dirty="0">
                <a:solidFill>
                  <a:srgbClr val="0000FF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không</a:t>
            </a:r>
            <a:r>
              <a:rPr lang="en-US" altLang="en-US" sz="2100" b="1" i="1" dirty="0">
                <a:solidFill>
                  <a:srgbClr val="0000FF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gian</a:t>
            </a:r>
            <a:r>
              <a:rPr lang="en-US" altLang="en-US" sz="2100" b="1" i="1" dirty="0">
                <a:solidFill>
                  <a:srgbClr val="0000FF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của</a:t>
            </a:r>
            <a:r>
              <a:rPr lang="en-US" altLang="en-US" sz="2100" b="1" i="1" dirty="0">
                <a:solidFill>
                  <a:srgbClr val="0000FF"/>
                </a:solidFill>
              </a:rPr>
              <a:t> </a:t>
            </a:r>
            <a:r>
              <a:rPr lang="vi-VN" altLang="en-US" sz="2100" b="1" i="1" dirty="0">
                <a:solidFill>
                  <a:srgbClr val="0000FF"/>
                </a:solidFill>
              </a:rPr>
              <a:t>quần xã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4231481" y="1989138"/>
            <a:ext cx="1403747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 err="1"/>
              <a:t>Vùng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ven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bờ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058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0" grpId="0" animBg="1"/>
      <p:bldP spid="37911" grpId="0" animBg="1"/>
      <p:bldP spid="37912" grpId="0" animBg="1"/>
      <p:bldP spid="37913" grpId="0" animBg="1"/>
      <p:bldP spid="37914" grpId="0" animBg="1"/>
      <p:bldP spid="379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2277</Words>
  <Application>Microsoft Office PowerPoint</Application>
  <PresentationFormat>On-screen Show (4:3)</PresentationFormat>
  <Paragraphs>307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Chart</vt:lpstr>
      <vt:lpstr>PowerPoint Presentation</vt:lpstr>
      <vt:lpstr>Quan sát hình ảnh sau. Hãy dự đoán và viết ra một đặc điểm khác biệt giữa tổ chức sống trong bức tranh và quần thể sinh vật (1p30s)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H&amp;H</dc:creator>
  <cp:lastModifiedBy>H&amp;H</cp:lastModifiedBy>
  <cp:revision>97</cp:revision>
  <dcterms:created xsi:type="dcterms:W3CDTF">2019-03-08T07:15:43Z</dcterms:created>
  <dcterms:modified xsi:type="dcterms:W3CDTF">2019-03-15T16:28:14Z</dcterms:modified>
</cp:coreProperties>
</file>