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272" r:id="rId3"/>
    <p:sldId id="273" r:id="rId4"/>
    <p:sldId id="280" r:id="rId5"/>
    <p:sldId id="266" r:id="rId6"/>
    <p:sldId id="267" r:id="rId7"/>
    <p:sldId id="268" r:id="rId8"/>
    <p:sldId id="278" r:id="rId9"/>
    <p:sldId id="270" r:id="rId10"/>
    <p:sldId id="271" r:id="rId11"/>
    <p:sldId id="257" r:id="rId12"/>
    <p:sldId id="263" r:id="rId13"/>
    <p:sldId id="281" r:id="rId14"/>
    <p:sldId id="282" r:id="rId15"/>
    <p:sldId id="275" r:id="rId16"/>
    <p:sldId id="258" r:id="rId17"/>
    <p:sldId id="259" r:id="rId18"/>
    <p:sldId id="260" r:id="rId19"/>
    <p:sldId id="261" r:id="rId20"/>
    <p:sldId id="264" r:id="rId21"/>
    <p:sldId id="265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4" autoAdjust="0"/>
    <p:restoredTop sz="94660"/>
  </p:normalViewPr>
  <p:slideViewPr>
    <p:cSldViewPr>
      <p:cViewPr>
        <p:scale>
          <a:sx n="100" d="100"/>
          <a:sy n="100" d="100"/>
        </p:scale>
        <p:origin x="-420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B970B-8358-4382-83EA-356A7D1D2F3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FADFA-26A4-4348-9EEA-AE805A7DB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0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FADFA-26A4-4348-9EEA-AE805A7DBD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4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FADFA-26A4-4348-9EEA-AE805A7DBD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5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F17A-F1DA-4CB8-BE57-1691135B860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3100-F006-49FB-A671-A10AA4B7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6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F17A-F1DA-4CB8-BE57-1691135B860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3100-F006-49FB-A671-A10AA4B7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5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F17A-F1DA-4CB8-BE57-1691135B860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3100-F006-49FB-A671-A10AA4B7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6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F17A-F1DA-4CB8-BE57-1691135B860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3100-F006-49FB-A671-A10AA4B7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F17A-F1DA-4CB8-BE57-1691135B860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3100-F006-49FB-A671-A10AA4B7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4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F17A-F1DA-4CB8-BE57-1691135B860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3100-F006-49FB-A671-A10AA4B7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7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F17A-F1DA-4CB8-BE57-1691135B860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3100-F006-49FB-A671-A10AA4B7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F17A-F1DA-4CB8-BE57-1691135B860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3100-F006-49FB-A671-A10AA4B7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0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F17A-F1DA-4CB8-BE57-1691135B860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3100-F006-49FB-A671-A10AA4B7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0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F17A-F1DA-4CB8-BE57-1691135B860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3100-F006-49FB-A671-A10AA4B7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5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F17A-F1DA-4CB8-BE57-1691135B860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3100-F006-49FB-A671-A10AA4B7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8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3F17A-F1DA-4CB8-BE57-1691135B860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23100-F006-49FB-A671-A10AA4B7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43.jpg"/><Relationship Id="rId7" Type="http://schemas.openxmlformats.org/officeDocument/2006/relationships/slide" Target="slide19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7.jpeg"/><Relationship Id="rId7" Type="http://schemas.openxmlformats.org/officeDocument/2006/relationships/oleObject" Target="../embeddings/Microsoft_Word_97_-_2003_Document1.doc"/><Relationship Id="rId12" Type="http://schemas.microsoft.com/office/2007/relationships/hdphoto" Target="../media/hdphoto2.wdp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9.png"/><Relationship Id="rId5" Type="http://schemas.openxmlformats.org/officeDocument/2006/relationships/image" Target="../media/image45.wmf"/><Relationship Id="rId10" Type="http://schemas.microsoft.com/office/2007/relationships/hdphoto" Target="../media/hdphoto1.wdp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6.wmf"/><Relationship Id="rId3" Type="http://schemas.openxmlformats.org/officeDocument/2006/relationships/audio" Target="../media/audio2.wav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5.wmf"/><Relationship Id="rId5" Type="http://schemas.openxmlformats.org/officeDocument/2006/relationships/slide" Target="slide11.xml"/><Relationship Id="rId10" Type="http://schemas.openxmlformats.org/officeDocument/2006/relationships/oleObject" Target="../embeddings/oleObject43.bin"/><Relationship Id="rId4" Type="http://schemas.openxmlformats.org/officeDocument/2006/relationships/audio" Target="../media/audio1.wav"/><Relationship Id="rId9" Type="http://schemas.openxmlformats.org/officeDocument/2006/relationships/image" Target="../media/image5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60.wmf"/><Relationship Id="rId3" Type="http://schemas.openxmlformats.org/officeDocument/2006/relationships/audio" Target="../media/audio2.wav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9.wmf"/><Relationship Id="rId5" Type="http://schemas.openxmlformats.org/officeDocument/2006/relationships/slide" Target="slide11.xml"/><Relationship Id="rId10" Type="http://schemas.openxmlformats.org/officeDocument/2006/relationships/oleObject" Target="../embeddings/oleObject47.bin"/><Relationship Id="rId4" Type="http://schemas.openxmlformats.org/officeDocument/2006/relationships/audio" Target="../media/audio1.wav"/><Relationship Id="rId9" Type="http://schemas.openxmlformats.org/officeDocument/2006/relationships/image" Target="../media/image5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55.bin"/><Relationship Id="rId3" Type="http://schemas.openxmlformats.org/officeDocument/2006/relationships/audio" Target="../media/audio2.wav"/><Relationship Id="rId21" Type="http://schemas.openxmlformats.org/officeDocument/2006/relationships/image" Target="../media/image68.wmf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3.wmf"/><Relationship Id="rId5" Type="http://schemas.openxmlformats.org/officeDocument/2006/relationships/slide" Target="slide11.xml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67.wmf"/><Relationship Id="rId4" Type="http://schemas.openxmlformats.org/officeDocument/2006/relationships/audio" Target="../media/audio1.wav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72.wmf"/><Relationship Id="rId3" Type="http://schemas.openxmlformats.org/officeDocument/2006/relationships/audio" Target="../media/audio2.wav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71.wmf"/><Relationship Id="rId5" Type="http://schemas.openxmlformats.org/officeDocument/2006/relationships/slide" Target="slide11.xml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59.bin"/><Relationship Id="rId4" Type="http://schemas.openxmlformats.org/officeDocument/2006/relationships/audio" Target="../media/audio1.wav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6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image" Target="../media/image14.png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0.png"/><Relationship Id="rId9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78.wmf"/><Relationship Id="rId3" Type="http://schemas.openxmlformats.org/officeDocument/2006/relationships/audio" Target="../media/audio2.wav"/><Relationship Id="rId21" Type="http://schemas.openxmlformats.org/officeDocument/2006/relationships/oleObject" Target="../embeddings/oleObject71.bin"/><Relationship Id="rId7" Type="http://schemas.openxmlformats.org/officeDocument/2006/relationships/image" Target="../media/image71.wmf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81.wmf"/><Relationship Id="rId5" Type="http://schemas.openxmlformats.org/officeDocument/2006/relationships/slide" Target="slide11.xml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10" Type="http://schemas.openxmlformats.org/officeDocument/2006/relationships/image" Target="../media/image74.jpeg"/><Relationship Id="rId19" Type="http://schemas.openxmlformats.org/officeDocument/2006/relationships/oleObject" Target="../embeddings/oleObject70.bin"/><Relationship Id="rId4" Type="http://schemas.openxmlformats.org/officeDocument/2006/relationships/audio" Target="../media/audio1.wav"/><Relationship Id="rId9" Type="http://schemas.openxmlformats.org/officeDocument/2006/relationships/image" Target="../media/image72.wmf"/><Relationship Id="rId14" Type="http://schemas.openxmlformats.org/officeDocument/2006/relationships/image" Target="../media/image76.wmf"/><Relationship Id="rId22" Type="http://schemas.openxmlformats.org/officeDocument/2006/relationships/image" Target="../media/image8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9.wmf"/><Relationship Id="rId3" Type="http://schemas.openxmlformats.org/officeDocument/2006/relationships/audio" Target="../media/audio1.wav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7.jpg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26.wmf"/><Relationship Id="rId10" Type="http://schemas.openxmlformats.org/officeDocument/2006/relationships/image" Target="../media/image27.png"/><Relationship Id="rId4" Type="http://schemas.openxmlformats.org/officeDocument/2006/relationships/image" Target="../media/image22.wmf"/><Relationship Id="rId1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9.bin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wmf"/><Relationship Id="rId9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12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A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990600" y="457200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sng">
                <a:solidFill>
                  <a:schemeClr val="bg1"/>
                </a:solidFill>
              </a:rPr>
              <a:t>Bài: </a:t>
            </a:r>
          </a:p>
        </p:txBody>
      </p:sp>
      <p:sp>
        <p:nvSpPr>
          <p:cNvPr id="4100" name="WordArt 10"/>
          <p:cNvSpPr>
            <a:spLocks noChangeArrowheads="1" noChangeShapeType="1" noTextEdit="1"/>
          </p:cNvSpPr>
          <p:nvPr/>
        </p:nvSpPr>
        <p:spPr bwMode="auto">
          <a:xfrm>
            <a:off x="457200" y="800100"/>
            <a:ext cx="8534400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TẬP CHƯƠNG 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TÍCH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VÔ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H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ƯỚNG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VÉC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ỨNG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DỤNG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6324600" y="37719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Lớp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dạy</a:t>
            </a:r>
            <a:r>
              <a:rPr lang="en-US" sz="2400" b="1">
                <a:solidFill>
                  <a:schemeClr val="bg1"/>
                </a:solidFill>
              </a:rPr>
              <a:t>: </a:t>
            </a:r>
            <a:r>
              <a:rPr lang="en-US" sz="2400" b="1" smtClean="0">
                <a:solidFill>
                  <a:schemeClr val="bg1"/>
                </a:solidFill>
              </a:rPr>
              <a:t>10A10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324600" y="41148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</a:rPr>
              <a:t>Tiết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PPCT</a:t>
            </a:r>
            <a:r>
              <a:rPr lang="en-US" sz="2400" b="1" dirty="0" smtClean="0">
                <a:solidFill>
                  <a:schemeClr val="bg1"/>
                </a:solidFill>
              </a:rPr>
              <a:t>: 27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85800" y="37719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</a:rPr>
              <a:t>GV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</a:rPr>
              <a:t>Hồ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Thị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Quỳnh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100" y="718751"/>
            <a:ext cx="727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a=12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b=16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c=20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Tính góc nhỏ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nhất, S, 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r của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00025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6754" y="1752779"/>
            <a:ext cx="195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HD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941736"/>
              </p:ext>
            </p:extLst>
          </p:nvPr>
        </p:nvGraphicFramePr>
        <p:xfrm>
          <a:off x="721995" y="2231629"/>
          <a:ext cx="5699760" cy="97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3" name="Equation" r:id="rId3" imgW="2463480" imgH="419040" progId="Equation.DSMT4">
                  <p:embed/>
                </p:oleObj>
              </mc:Choice>
              <mc:Fallback>
                <p:oleObj name="Equation" r:id="rId3" imgW="2463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1995" y="2231629"/>
                        <a:ext cx="5699760" cy="976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42059"/>
              </p:ext>
            </p:extLst>
          </p:nvPr>
        </p:nvGraphicFramePr>
        <p:xfrm>
          <a:off x="450850" y="3241675"/>
          <a:ext cx="70786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4" name="Equation" r:id="rId5" imgW="3301920" imgH="253800" progId="Equation.DSMT4">
                  <p:embed/>
                </p:oleObj>
              </mc:Choice>
              <mc:Fallback>
                <p:oleObj name="Equation" r:id="rId5" imgW="3301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850" y="3241675"/>
                        <a:ext cx="7078663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595131"/>
              </p:ext>
            </p:extLst>
          </p:nvPr>
        </p:nvGraphicFramePr>
        <p:xfrm>
          <a:off x="838200" y="3867150"/>
          <a:ext cx="3430171" cy="89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5" name="Equation" r:id="rId7" imgW="1600200" imgH="419040" progId="Equation.DSMT4">
                  <p:embed/>
                </p:oleObj>
              </mc:Choice>
              <mc:Fallback>
                <p:oleObj name="Equation" r:id="rId7" imgW="1600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3867150"/>
                        <a:ext cx="3430171" cy="898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51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3248"/>
            <a:ext cx="7467600" cy="3714750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914400" y="717994"/>
            <a:ext cx="3733800" cy="182620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1</a:t>
            </a:r>
            <a:endParaRPr lang="en-US" sz="13800" b="1" dirty="0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4652931" y="717994"/>
            <a:ext cx="3918640" cy="182620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   2</a:t>
            </a:r>
            <a:endParaRPr lang="en-US" sz="13800" b="1" dirty="0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914399" y="2553285"/>
            <a:ext cx="3719945" cy="182620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3</a:t>
            </a:r>
          </a:p>
        </p:txBody>
      </p:sp>
      <p:sp>
        <p:nvSpPr>
          <p:cNvPr id="3" name="Right Arrow 2"/>
          <p:cNvSpPr/>
          <p:nvPr/>
        </p:nvSpPr>
        <p:spPr>
          <a:xfrm rot="2464613">
            <a:off x="892550" y="851475"/>
            <a:ext cx="838200" cy="363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9362796">
            <a:off x="936336" y="3825909"/>
            <a:ext cx="83820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5665" y="2542898"/>
            <a:ext cx="3918640" cy="182620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   4</a:t>
            </a:r>
            <a:endParaRPr lang="en-US" sz="13800" b="1" dirty="0"/>
          </a:p>
        </p:txBody>
      </p:sp>
      <p:sp>
        <p:nvSpPr>
          <p:cNvPr id="18" name="Right Arrow 17"/>
          <p:cNvSpPr/>
          <p:nvPr/>
        </p:nvSpPr>
        <p:spPr>
          <a:xfrm rot="12796073">
            <a:off x="7689131" y="3863736"/>
            <a:ext cx="83820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8065961">
            <a:off x="7678493" y="889790"/>
            <a:ext cx="879882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2" name="Oval 1">
            <a:hlinkClick r:id="rId8" action="ppaction://hlinksldjump"/>
          </p:cNvPr>
          <p:cNvSpPr/>
          <p:nvPr/>
        </p:nvSpPr>
        <p:spPr>
          <a:xfrm>
            <a:off x="2895600" y="723126"/>
            <a:ext cx="3810000" cy="364597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5</a:t>
            </a:r>
            <a:endParaRPr lang="en-US" sz="13800" b="1" dirty="0"/>
          </a:p>
        </p:txBody>
      </p:sp>
      <p:sp>
        <p:nvSpPr>
          <p:cNvPr id="6" name="Up Arrow 5"/>
          <p:cNvSpPr/>
          <p:nvPr/>
        </p:nvSpPr>
        <p:spPr>
          <a:xfrm>
            <a:off x="4505326" y="3257549"/>
            <a:ext cx="547255" cy="8062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open</a:t>
            </a: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1" y="15240"/>
            <a:ext cx="665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3" grpId="0" animBg="1"/>
      <p:bldP spid="11" grpId="0" animBg="1"/>
      <p:bldP spid="15" grpId="0" animBg="1"/>
      <p:bldP spid="18" grpId="0" animBg="1"/>
      <p:bldP spid="20" grpId="0" animBg="1"/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7" y="34526"/>
            <a:ext cx="8279986" cy="507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7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541" name="Group 5"/>
          <p:cNvGrpSpPr>
            <a:grpSpLocks/>
          </p:cNvGrpSpPr>
          <p:nvPr/>
        </p:nvGrpSpPr>
        <p:grpSpPr bwMode="auto">
          <a:xfrm>
            <a:off x="1366202" y="1956762"/>
            <a:ext cx="6580188" cy="2822972"/>
            <a:chOff x="1488" y="1154"/>
            <a:chExt cx="4145" cy="2371"/>
          </a:xfrm>
        </p:grpSpPr>
        <p:sp>
          <p:nvSpPr>
            <p:cNvPr id="321542" name="Freeform 6" descr="Water droplets"/>
            <p:cNvSpPr>
              <a:spLocks/>
            </p:cNvSpPr>
            <p:nvPr/>
          </p:nvSpPr>
          <p:spPr bwMode="auto">
            <a:xfrm>
              <a:off x="1545" y="1154"/>
              <a:ext cx="4088" cy="2366"/>
            </a:xfrm>
            <a:custGeom>
              <a:avLst/>
              <a:gdLst>
                <a:gd name="T0" fmla="*/ 0 w 4088"/>
                <a:gd name="T1" fmla="*/ 291 h 2366"/>
                <a:gd name="T2" fmla="*/ 192 w 4088"/>
                <a:gd name="T3" fmla="*/ 190 h 2366"/>
                <a:gd name="T4" fmla="*/ 329 w 4088"/>
                <a:gd name="T5" fmla="*/ 117 h 2366"/>
                <a:gd name="T6" fmla="*/ 439 w 4088"/>
                <a:gd name="T7" fmla="*/ 62 h 2366"/>
                <a:gd name="T8" fmla="*/ 686 w 4088"/>
                <a:gd name="T9" fmla="*/ 7 h 2366"/>
                <a:gd name="T10" fmla="*/ 1426 w 4088"/>
                <a:gd name="T11" fmla="*/ 53 h 2366"/>
                <a:gd name="T12" fmla="*/ 1609 w 4088"/>
                <a:gd name="T13" fmla="*/ 117 h 2366"/>
                <a:gd name="T14" fmla="*/ 1756 w 4088"/>
                <a:gd name="T15" fmla="*/ 190 h 2366"/>
                <a:gd name="T16" fmla="*/ 1792 w 4088"/>
                <a:gd name="T17" fmla="*/ 227 h 2366"/>
                <a:gd name="T18" fmla="*/ 1820 w 4088"/>
                <a:gd name="T19" fmla="*/ 236 h 2366"/>
                <a:gd name="T20" fmla="*/ 1884 w 4088"/>
                <a:gd name="T21" fmla="*/ 272 h 2366"/>
                <a:gd name="T22" fmla="*/ 2642 w 4088"/>
                <a:gd name="T23" fmla="*/ 217 h 2366"/>
                <a:gd name="T24" fmla="*/ 2917 w 4088"/>
                <a:gd name="T25" fmla="*/ 135 h 2366"/>
                <a:gd name="T26" fmla="*/ 3191 w 4088"/>
                <a:gd name="T27" fmla="*/ 144 h 2366"/>
                <a:gd name="T28" fmla="*/ 3319 w 4088"/>
                <a:gd name="T29" fmla="*/ 208 h 2366"/>
                <a:gd name="T30" fmla="*/ 3548 w 4088"/>
                <a:gd name="T31" fmla="*/ 272 h 2366"/>
                <a:gd name="T32" fmla="*/ 3593 w 4088"/>
                <a:gd name="T33" fmla="*/ 291 h 2366"/>
                <a:gd name="T34" fmla="*/ 3666 w 4088"/>
                <a:gd name="T35" fmla="*/ 309 h 2366"/>
                <a:gd name="T36" fmla="*/ 3868 w 4088"/>
                <a:gd name="T37" fmla="*/ 373 h 2366"/>
                <a:gd name="T38" fmla="*/ 3941 w 4088"/>
                <a:gd name="T39" fmla="*/ 419 h 2366"/>
                <a:gd name="T40" fmla="*/ 3968 w 4088"/>
                <a:gd name="T41" fmla="*/ 483 h 2366"/>
                <a:gd name="T42" fmla="*/ 4032 w 4088"/>
                <a:gd name="T43" fmla="*/ 638 h 2366"/>
                <a:gd name="T44" fmla="*/ 4078 w 4088"/>
                <a:gd name="T45" fmla="*/ 720 h 2366"/>
                <a:gd name="T46" fmla="*/ 4087 w 4088"/>
                <a:gd name="T47" fmla="*/ 857 h 2366"/>
                <a:gd name="T48" fmla="*/ 4060 w 4088"/>
                <a:gd name="T49" fmla="*/ 1955 h 2366"/>
                <a:gd name="T50" fmla="*/ 3977 w 4088"/>
                <a:gd name="T51" fmla="*/ 2101 h 2366"/>
                <a:gd name="T52" fmla="*/ 3081 w 4088"/>
                <a:gd name="T53" fmla="*/ 2110 h 2366"/>
                <a:gd name="T54" fmla="*/ 2962 w 4088"/>
                <a:gd name="T55" fmla="*/ 2211 h 2366"/>
                <a:gd name="T56" fmla="*/ 2834 w 4088"/>
                <a:gd name="T57" fmla="*/ 2366 h 2366"/>
                <a:gd name="T58" fmla="*/ 2469 w 4088"/>
                <a:gd name="T59" fmla="*/ 2311 h 2366"/>
                <a:gd name="T60" fmla="*/ 942 w 4088"/>
                <a:gd name="T61" fmla="*/ 2320 h 2366"/>
                <a:gd name="T62" fmla="*/ 1372 w 4088"/>
                <a:gd name="T63" fmla="*/ 2311 h 2366"/>
                <a:gd name="T64" fmla="*/ 1362 w 4088"/>
                <a:gd name="T65" fmla="*/ 2275 h 2366"/>
                <a:gd name="T66" fmla="*/ 1344 w 4088"/>
                <a:gd name="T67" fmla="*/ 2183 h 2366"/>
                <a:gd name="T68" fmla="*/ 1207 w 4088"/>
                <a:gd name="T69" fmla="*/ 2165 h 2366"/>
                <a:gd name="T70" fmla="*/ 567 w 4088"/>
                <a:gd name="T71" fmla="*/ 2137 h 2366"/>
                <a:gd name="T72" fmla="*/ 421 w 4088"/>
                <a:gd name="T73" fmla="*/ 2083 h 2366"/>
                <a:gd name="T74" fmla="*/ 348 w 4088"/>
                <a:gd name="T75" fmla="*/ 2046 h 2366"/>
                <a:gd name="T76" fmla="*/ 192 w 4088"/>
                <a:gd name="T77" fmla="*/ 1891 h 2366"/>
                <a:gd name="T78" fmla="*/ 137 w 4088"/>
                <a:gd name="T79" fmla="*/ 1845 h 2366"/>
                <a:gd name="T80" fmla="*/ 128 w 4088"/>
                <a:gd name="T81" fmla="*/ 1808 h 2366"/>
                <a:gd name="T82" fmla="*/ 110 w 4088"/>
                <a:gd name="T83" fmla="*/ 1772 h 2366"/>
                <a:gd name="T84" fmla="*/ 73 w 4088"/>
                <a:gd name="T85" fmla="*/ 1644 h 2366"/>
                <a:gd name="T86" fmla="*/ 101 w 4088"/>
                <a:gd name="T87" fmla="*/ 1269 h 2366"/>
                <a:gd name="T88" fmla="*/ 92 w 4088"/>
                <a:gd name="T89" fmla="*/ 510 h 2366"/>
                <a:gd name="T90" fmla="*/ 73 w 4088"/>
                <a:gd name="T91" fmla="*/ 355 h 2366"/>
                <a:gd name="T92" fmla="*/ 55 w 4088"/>
                <a:gd name="T93" fmla="*/ 272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88" h="2366">
                  <a:moveTo>
                    <a:pt x="0" y="291"/>
                  </a:moveTo>
                  <a:cubicBezTo>
                    <a:pt x="75" y="277"/>
                    <a:pt x="124" y="228"/>
                    <a:pt x="192" y="190"/>
                  </a:cubicBezTo>
                  <a:cubicBezTo>
                    <a:pt x="248" y="116"/>
                    <a:pt x="194" y="173"/>
                    <a:pt x="329" y="117"/>
                  </a:cubicBezTo>
                  <a:cubicBezTo>
                    <a:pt x="367" y="101"/>
                    <a:pt x="400" y="76"/>
                    <a:pt x="439" y="62"/>
                  </a:cubicBezTo>
                  <a:cubicBezTo>
                    <a:pt x="515" y="34"/>
                    <a:pt x="605" y="23"/>
                    <a:pt x="686" y="7"/>
                  </a:cubicBezTo>
                  <a:cubicBezTo>
                    <a:pt x="886" y="11"/>
                    <a:pt x="1213" y="0"/>
                    <a:pt x="1426" y="53"/>
                  </a:cubicBezTo>
                  <a:cubicBezTo>
                    <a:pt x="1489" y="69"/>
                    <a:pt x="1546" y="101"/>
                    <a:pt x="1609" y="117"/>
                  </a:cubicBezTo>
                  <a:cubicBezTo>
                    <a:pt x="1660" y="147"/>
                    <a:pt x="1701" y="168"/>
                    <a:pt x="1756" y="190"/>
                  </a:cubicBezTo>
                  <a:cubicBezTo>
                    <a:pt x="1768" y="202"/>
                    <a:pt x="1778" y="217"/>
                    <a:pt x="1792" y="227"/>
                  </a:cubicBezTo>
                  <a:cubicBezTo>
                    <a:pt x="1800" y="233"/>
                    <a:pt x="1812" y="231"/>
                    <a:pt x="1820" y="236"/>
                  </a:cubicBezTo>
                  <a:cubicBezTo>
                    <a:pt x="1886" y="279"/>
                    <a:pt x="1804" y="253"/>
                    <a:pt x="1884" y="272"/>
                  </a:cubicBezTo>
                  <a:cubicBezTo>
                    <a:pt x="2629" y="261"/>
                    <a:pt x="2292" y="295"/>
                    <a:pt x="2642" y="217"/>
                  </a:cubicBezTo>
                  <a:cubicBezTo>
                    <a:pt x="2729" y="174"/>
                    <a:pt x="2825" y="165"/>
                    <a:pt x="2917" y="135"/>
                  </a:cubicBezTo>
                  <a:cubicBezTo>
                    <a:pt x="3008" y="138"/>
                    <a:pt x="3100" y="136"/>
                    <a:pt x="3191" y="144"/>
                  </a:cubicBezTo>
                  <a:cubicBezTo>
                    <a:pt x="3233" y="148"/>
                    <a:pt x="3283" y="190"/>
                    <a:pt x="3319" y="208"/>
                  </a:cubicBezTo>
                  <a:cubicBezTo>
                    <a:pt x="3386" y="242"/>
                    <a:pt x="3475" y="258"/>
                    <a:pt x="3548" y="272"/>
                  </a:cubicBezTo>
                  <a:cubicBezTo>
                    <a:pt x="3563" y="278"/>
                    <a:pt x="3577" y="286"/>
                    <a:pt x="3593" y="291"/>
                  </a:cubicBezTo>
                  <a:cubicBezTo>
                    <a:pt x="3617" y="298"/>
                    <a:pt x="3666" y="309"/>
                    <a:pt x="3666" y="309"/>
                  </a:cubicBezTo>
                  <a:cubicBezTo>
                    <a:pt x="3713" y="353"/>
                    <a:pt x="3806" y="358"/>
                    <a:pt x="3868" y="373"/>
                  </a:cubicBezTo>
                  <a:cubicBezTo>
                    <a:pt x="3886" y="382"/>
                    <a:pt x="3930" y="401"/>
                    <a:pt x="3941" y="419"/>
                  </a:cubicBezTo>
                  <a:cubicBezTo>
                    <a:pt x="4021" y="545"/>
                    <a:pt x="3900" y="411"/>
                    <a:pt x="3968" y="483"/>
                  </a:cubicBezTo>
                  <a:cubicBezTo>
                    <a:pt x="3982" y="555"/>
                    <a:pt x="3998" y="575"/>
                    <a:pt x="4032" y="638"/>
                  </a:cubicBezTo>
                  <a:cubicBezTo>
                    <a:pt x="4085" y="737"/>
                    <a:pt x="4012" y="635"/>
                    <a:pt x="4078" y="720"/>
                  </a:cubicBezTo>
                  <a:cubicBezTo>
                    <a:pt x="4081" y="766"/>
                    <a:pt x="4088" y="811"/>
                    <a:pt x="4087" y="857"/>
                  </a:cubicBezTo>
                  <a:cubicBezTo>
                    <a:pt x="4082" y="1223"/>
                    <a:pt x="4072" y="1589"/>
                    <a:pt x="4060" y="1955"/>
                  </a:cubicBezTo>
                  <a:cubicBezTo>
                    <a:pt x="4059" y="1990"/>
                    <a:pt x="4017" y="2100"/>
                    <a:pt x="3977" y="2101"/>
                  </a:cubicBezTo>
                  <a:cubicBezTo>
                    <a:pt x="3678" y="2110"/>
                    <a:pt x="3380" y="2107"/>
                    <a:pt x="3081" y="2110"/>
                  </a:cubicBezTo>
                  <a:cubicBezTo>
                    <a:pt x="3051" y="2156"/>
                    <a:pt x="3007" y="2181"/>
                    <a:pt x="2962" y="2211"/>
                  </a:cubicBezTo>
                  <a:cubicBezTo>
                    <a:pt x="2925" y="2266"/>
                    <a:pt x="2882" y="2320"/>
                    <a:pt x="2834" y="2366"/>
                  </a:cubicBezTo>
                  <a:cubicBezTo>
                    <a:pt x="2696" y="2354"/>
                    <a:pt x="2598" y="2339"/>
                    <a:pt x="2469" y="2311"/>
                  </a:cubicBezTo>
                  <a:cubicBezTo>
                    <a:pt x="1960" y="2329"/>
                    <a:pt x="1451" y="2340"/>
                    <a:pt x="942" y="2320"/>
                  </a:cubicBezTo>
                  <a:cubicBezTo>
                    <a:pt x="1085" y="2317"/>
                    <a:pt x="1229" y="2326"/>
                    <a:pt x="1372" y="2311"/>
                  </a:cubicBezTo>
                  <a:cubicBezTo>
                    <a:pt x="1384" y="2310"/>
                    <a:pt x="1364" y="2287"/>
                    <a:pt x="1362" y="2275"/>
                  </a:cubicBezTo>
                  <a:cubicBezTo>
                    <a:pt x="1358" y="2257"/>
                    <a:pt x="1353" y="2187"/>
                    <a:pt x="1344" y="2183"/>
                  </a:cubicBezTo>
                  <a:cubicBezTo>
                    <a:pt x="1301" y="2166"/>
                    <a:pt x="1252" y="2172"/>
                    <a:pt x="1207" y="2165"/>
                  </a:cubicBezTo>
                  <a:cubicBezTo>
                    <a:pt x="1001" y="2096"/>
                    <a:pt x="802" y="2141"/>
                    <a:pt x="567" y="2137"/>
                  </a:cubicBezTo>
                  <a:cubicBezTo>
                    <a:pt x="515" y="2127"/>
                    <a:pt x="468" y="2105"/>
                    <a:pt x="421" y="2083"/>
                  </a:cubicBezTo>
                  <a:cubicBezTo>
                    <a:pt x="396" y="2072"/>
                    <a:pt x="348" y="2046"/>
                    <a:pt x="348" y="2046"/>
                  </a:cubicBezTo>
                  <a:cubicBezTo>
                    <a:pt x="314" y="1979"/>
                    <a:pt x="260" y="1924"/>
                    <a:pt x="192" y="1891"/>
                  </a:cubicBezTo>
                  <a:cubicBezTo>
                    <a:pt x="176" y="1874"/>
                    <a:pt x="151" y="1864"/>
                    <a:pt x="137" y="1845"/>
                  </a:cubicBezTo>
                  <a:cubicBezTo>
                    <a:pt x="130" y="1835"/>
                    <a:pt x="132" y="1820"/>
                    <a:pt x="128" y="1808"/>
                  </a:cubicBezTo>
                  <a:cubicBezTo>
                    <a:pt x="123" y="1795"/>
                    <a:pt x="116" y="1784"/>
                    <a:pt x="110" y="1772"/>
                  </a:cubicBezTo>
                  <a:cubicBezTo>
                    <a:pt x="99" y="1727"/>
                    <a:pt x="91" y="1687"/>
                    <a:pt x="73" y="1644"/>
                  </a:cubicBezTo>
                  <a:cubicBezTo>
                    <a:pt x="78" y="1527"/>
                    <a:pt x="72" y="1386"/>
                    <a:pt x="101" y="1269"/>
                  </a:cubicBezTo>
                  <a:cubicBezTo>
                    <a:pt x="98" y="1016"/>
                    <a:pt x="97" y="763"/>
                    <a:pt x="92" y="510"/>
                  </a:cubicBezTo>
                  <a:cubicBezTo>
                    <a:pt x="89" y="354"/>
                    <a:pt x="89" y="437"/>
                    <a:pt x="73" y="355"/>
                  </a:cubicBezTo>
                  <a:cubicBezTo>
                    <a:pt x="68" y="327"/>
                    <a:pt x="55" y="272"/>
                    <a:pt x="55" y="272"/>
                  </a:cubicBezTo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43" name="Freeform 7"/>
            <p:cNvSpPr>
              <a:spLocks/>
            </p:cNvSpPr>
            <p:nvPr/>
          </p:nvSpPr>
          <p:spPr bwMode="auto">
            <a:xfrm>
              <a:off x="1488" y="1392"/>
              <a:ext cx="1495" cy="2133"/>
            </a:xfrm>
            <a:custGeom>
              <a:avLst/>
              <a:gdLst>
                <a:gd name="T0" fmla="*/ 118 w 1207"/>
                <a:gd name="T1" fmla="*/ 0 h 1863"/>
                <a:gd name="T2" fmla="*/ 200 w 1207"/>
                <a:gd name="T3" fmla="*/ 128 h 1863"/>
                <a:gd name="T4" fmla="*/ 255 w 1207"/>
                <a:gd name="T5" fmla="*/ 229 h 1863"/>
                <a:gd name="T6" fmla="*/ 355 w 1207"/>
                <a:gd name="T7" fmla="*/ 448 h 1863"/>
                <a:gd name="T8" fmla="*/ 401 w 1207"/>
                <a:gd name="T9" fmla="*/ 558 h 1863"/>
                <a:gd name="T10" fmla="*/ 410 w 1207"/>
                <a:gd name="T11" fmla="*/ 603 h 1863"/>
                <a:gd name="T12" fmla="*/ 438 w 1207"/>
                <a:gd name="T13" fmla="*/ 658 h 1863"/>
                <a:gd name="T14" fmla="*/ 538 w 1207"/>
                <a:gd name="T15" fmla="*/ 869 h 1863"/>
                <a:gd name="T16" fmla="*/ 639 w 1207"/>
                <a:gd name="T17" fmla="*/ 1015 h 1863"/>
                <a:gd name="T18" fmla="*/ 785 w 1207"/>
                <a:gd name="T19" fmla="*/ 1161 h 1863"/>
                <a:gd name="T20" fmla="*/ 849 w 1207"/>
                <a:gd name="T21" fmla="*/ 1198 h 1863"/>
                <a:gd name="T22" fmla="*/ 950 w 1207"/>
                <a:gd name="T23" fmla="*/ 1253 h 1863"/>
                <a:gd name="T24" fmla="*/ 1032 w 1207"/>
                <a:gd name="T25" fmla="*/ 1307 h 1863"/>
                <a:gd name="T26" fmla="*/ 1132 w 1207"/>
                <a:gd name="T27" fmla="*/ 1399 h 1863"/>
                <a:gd name="T28" fmla="*/ 1206 w 1207"/>
                <a:gd name="T29" fmla="*/ 1573 h 1863"/>
                <a:gd name="T30" fmla="*/ 1196 w 1207"/>
                <a:gd name="T31" fmla="*/ 1829 h 1863"/>
                <a:gd name="T32" fmla="*/ 1132 w 1207"/>
                <a:gd name="T33" fmla="*/ 1838 h 1863"/>
                <a:gd name="T34" fmla="*/ 1004 w 1207"/>
                <a:gd name="T35" fmla="*/ 1829 h 1863"/>
                <a:gd name="T36" fmla="*/ 99 w 1207"/>
                <a:gd name="T37" fmla="*/ 1792 h 1863"/>
                <a:gd name="T38" fmla="*/ 63 w 1207"/>
                <a:gd name="T39" fmla="*/ 539 h 1863"/>
                <a:gd name="T40" fmla="*/ 72 w 1207"/>
                <a:gd name="T41" fmla="*/ 46 h 1863"/>
                <a:gd name="T42" fmla="*/ 108 w 1207"/>
                <a:gd name="T43" fmla="*/ 9 h 1863"/>
                <a:gd name="T44" fmla="*/ 145 w 1207"/>
                <a:gd name="T45" fmla="*/ 46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7" h="1863">
                  <a:moveTo>
                    <a:pt x="118" y="0"/>
                  </a:moveTo>
                  <a:cubicBezTo>
                    <a:pt x="145" y="43"/>
                    <a:pt x="186" y="79"/>
                    <a:pt x="200" y="128"/>
                  </a:cubicBezTo>
                  <a:cubicBezTo>
                    <a:pt x="223" y="209"/>
                    <a:pt x="202" y="176"/>
                    <a:pt x="255" y="229"/>
                  </a:cubicBezTo>
                  <a:cubicBezTo>
                    <a:pt x="328" y="407"/>
                    <a:pt x="292" y="335"/>
                    <a:pt x="355" y="448"/>
                  </a:cubicBezTo>
                  <a:cubicBezTo>
                    <a:pt x="375" y="567"/>
                    <a:pt x="345" y="437"/>
                    <a:pt x="401" y="558"/>
                  </a:cubicBezTo>
                  <a:cubicBezTo>
                    <a:pt x="407" y="572"/>
                    <a:pt x="405" y="589"/>
                    <a:pt x="410" y="603"/>
                  </a:cubicBezTo>
                  <a:cubicBezTo>
                    <a:pt x="417" y="622"/>
                    <a:pt x="431" y="639"/>
                    <a:pt x="438" y="658"/>
                  </a:cubicBezTo>
                  <a:cubicBezTo>
                    <a:pt x="449" y="723"/>
                    <a:pt x="484" y="831"/>
                    <a:pt x="538" y="869"/>
                  </a:cubicBezTo>
                  <a:cubicBezTo>
                    <a:pt x="557" y="926"/>
                    <a:pt x="596" y="974"/>
                    <a:pt x="639" y="1015"/>
                  </a:cubicBezTo>
                  <a:cubicBezTo>
                    <a:pt x="658" y="1091"/>
                    <a:pt x="728" y="1116"/>
                    <a:pt x="785" y="1161"/>
                  </a:cubicBezTo>
                  <a:cubicBezTo>
                    <a:pt x="838" y="1202"/>
                    <a:pt x="783" y="1182"/>
                    <a:pt x="849" y="1198"/>
                  </a:cubicBezTo>
                  <a:cubicBezTo>
                    <a:pt x="886" y="1220"/>
                    <a:pt x="918" y="1230"/>
                    <a:pt x="950" y="1253"/>
                  </a:cubicBezTo>
                  <a:cubicBezTo>
                    <a:pt x="977" y="1272"/>
                    <a:pt x="1032" y="1307"/>
                    <a:pt x="1032" y="1307"/>
                  </a:cubicBezTo>
                  <a:cubicBezTo>
                    <a:pt x="1068" y="1361"/>
                    <a:pt x="1077" y="1372"/>
                    <a:pt x="1132" y="1399"/>
                  </a:cubicBezTo>
                  <a:cubicBezTo>
                    <a:pt x="1154" y="1459"/>
                    <a:pt x="1189" y="1511"/>
                    <a:pt x="1206" y="1573"/>
                  </a:cubicBezTo>
                  <a:cubicBezTo>
                    <a:pt x="1203" y="1658"/>
                    <a:pt x="1207" y="1744"/>
                    <a:pt x="1196" y="1829"/>
                  </a:cubicBezTo>
                  <a:cubicBezTo>
                    <a:pt x="1191" y="1863"/>
                    <a:pt x="1141" y="1839"/>
                    <a:pt x="1132" y="1838"/>
                  </a:cubicBezTo>
                  <a:cubicBezTo>
                    <a:pt x="1089" y="1833"/>
                    <a:pt x="1047" y="1831"/>
                    <a:pt x="1004" y="1829"/>
                  </a:cubicBezTo>
                  <a:cubicBezTo>
                    <a:pt x="702" y="1817"/>
                    <a:pt x="401" y="1803"/>
                    <a:pt x="99" y="1792"/>
                  </a:cubicBezTo>
                  <a:cubicBezTo>
                    <a:pt x="0" y="1386"/>
                    <a:pt x="89" y="956"/>
                    <a:pt x="63" y="539"/>
                  </a:cubicBezTo>
                  <a:cubicBezTo>
                    <a:pt x="66" y="375"/>
                    <a:pt x="66" y="210"/>
                    <a:pt x="72" y="46"/>
                  </a:cubicBezTo>
                  <a:cubicBezTo>
                    <a:pt x="73" y="13"/>
                    <a:pt x="82" y="18"/>
                    <a:pt x="108" y="9"/>
                  </a:cubicBezTo>
                  <a:cubicBezTo>
                    <a:pt x="154" y="20"/>
                    <a:pt x="145" y="5"/>
                    <a:pt x="145" y="46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1546" name="Line 10"/>
          <p:cNvSpPr>
            <a:spLocks noChangeShapeType="1"/>
          </p:cNvSpPr>
          <p:nvPr/>
        </p:nvSpPr>
        <p:spPr bwMode="auto">
          <a:xfrm flipV="1">
            <a:off x="2701925" y="2324197"/>
            <a:ext cx="3124200" cy="1143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7" name="Line 11"/>
          <p:cNvSpPr>
            <a:spLocks noChangeShapeType="1"/>
          </p:cNvSpPr>
          <p:nvPr/>
        </p:nvSpPr>
        <p:spPr bwMode="auto">
          <a:xfrm>
            <a:off x="2714625" y="3488382"/>
            <a:ext cx="4724400" cy="6286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8" name="Line 12"/>
          <p:cNvSpPr>
            <a:spLocks noChangeShapeType="1"/>
          </p:cNvSpPr>
          <p:nvPr/>
        </p:nvSpPr>
        <p:spPr bwMode="auto">
          <a:xfrm>
            <a:off x="5791200" y="2286000"/>
            <a:ext cx="1600200" cy="17716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9" name="Text Box 13"/>
          <p:cNvSpPr txBox="1">
            <a:spLocks noChangeArrowheads="1"/>
          </p:cNvSpPr>
          <p:nvPr/>
        </p:nvSpPr>
        <p:spPr bwMode="auto">
          <a:xfrm rot="10800000" flipV="1">
            <a:off x="2246630" y="3430671"/>
            <a:ext cx="425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321550" name="Text Box 14"/>
          <p:cNvSpPr txBox="1">
            <a:spLocks noChangeArrowheads="1"/>
          </p:cNvSpPr>
          <p:nvPr/>
        </p:nvSpPr>
        <p:spPr bwMode="auto">
          <a:xfrm>
            <a:off x="6051550" y="2262485"/>
            <a:ext cx="34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321551" name="Text Box 15"/>
          <p:cNvSpPr txBox="1">
            <a:spLocks noChangeArrowheads="1"/>
          </p:cNvSpPr>
          <p:nvPr/>
        </p:nvSpPr>
        <p:spPr bwMode="auto">
          <a:xfrm>
            <a:off x="7315200" y="3562350"/>
            <a:ext cx="34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321552" name="Text Box 16"/>
          <p:cNvSpPr txBox="1">
            <a:spLocks noChangeArrowheads="1"/>
          </p:cNvSpPr>
          <p:nvPr/>
        </p:nvSpPr>
        <p:spPr bwMode="auto">
          <a:xfrm rot="-1620245">
            <a:off x="3840683" y="2581752"/>
            <a:ext cx="7196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30Km</a:t>
            </a:r>
            <a:endParaRPr lang="en-US" dirty="0"/>
          </a:p>
        </p:txBody>
      </p:sp>
      <p:sp>
        <p:nvSpPr>
          <p:cNvPr id="321553" name="Text Box 17"/>
          <p:cNvSpPr txBox="1">
            <a:spLocks noChangeArrowheads="1"/>
          </p:cNvSpPr>
          <p:nvPr/>
        </p:nvSpPr>
        <p:spPr bwMode="auto">
          <a:xfrm rot="992100">
            <a:off x="4526483" y="3724752"/>
            <a:ext cx="7196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50Km</a:t>
            </a:r>
          </a:p>
        </p:txBody>
      </p:sp>
      <p:sp>
        <p:nvSpPr>
          <p:cNvPr id="321554" name="Text Box 18"/>
          <p:cNvSpPr txBox="1">
            <a:spLocks noChangeArrowheads="1"/>
          </p:cNvSpPr>
          <p:nvPr/>
        </p:nvSpPr>
        <p:spPr bwMode="auto">
          <a:xfrm>
            <a:off x="6477000" y="2686050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?</a:t>
            </a:r>
          </a:p>
        </p:txBody>
      </p:sp>
      <p:graphicFrame>
        <p:nvGraphicFramePr>
          <p:cNvPr id="321557" name="Object 2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5805695"/>
              </p:ext>
            </p:extLst>
          </p:nvPr>
        </p:nvGraphicFramePr>
        <p:xfrm>
          <a:off x="3472815" y="3147715"/>
          <a:ext cx="533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4" imgW="253800" imgH="203040" progId="Equation.DSMT4">
                  <p:embed/>
                </p:oleObj>
              </mc:Choice>
              <mc:Fallback>
                <p:oleObj name="Equation" r:id="rId4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815" y="3147715"/>
                        <a:ext cx="533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0" name="Object 2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1402424"/>
              </p:ext>
            </p:extLst>
          </p:nvPr>
        </p:nvGraphicFramePr>
        <p:xfrm>
          <a:off x="973138" y="0"/>
          <a:ext cx="7766050" cy="1813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Document" r:id="rId7" imgW="6495008" imgH="2043937" progId="Word.Document.8">
                  <p:embed/>
                </p:oleObj>
              </mc:Choice>
              <mc:Fallback>
                <p:oleObj name="Document" r:id="rId7" imgW="6495008" imgH="20439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0"/>
                        <a:ext cx="7766050" cy="1813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2766418"/>
            <a:ext cx="1141548" cy="79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39" b="89385" l="4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18" y="2818278"/>
            <a:ext cx="1538819" cy="12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7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30434 -0.17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8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43004 0.1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3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6" grpId="0" animBg="1"/>
      <p:bldP spid="321547" grpId="0" animBg="1"/>
      <p:bldP spid="321548" grpId="0" animBg="1"/>
      <p:bldP spid="321549" grpId="0"/>
      <p:bldP spid="321550" grpId="0"/>
      <p:bldP spid="321551" grpId="0"/>
      <p:bldP spid="321552" grpId="0"/>
      <p:bldP spid="321553" grpId="0"/>
      <p:bldP spid="3215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4" r="22522"/>
          <a:stretch>
            <a:fillRect/>
          </a:stretch>
        </p:blipFill>
        <p:spPr bwMode="auto">
          <a:xfrm>
            <a:off x="4752975" y="1028700"/>
            <a:ext cx="3338513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7" descr="Felix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18203"/>
            <a:ext cx="2667000" cy="86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1409700" y="742950"/>
            <a:ext cx="3429000" cy="24003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91900"/>
            <a:ext cx="17907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854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A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81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3200400" y="479822"/>
            <a:ext cx="3200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dirty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71600" y="1352550"/>
            <a:ext cx="6096000" cy="1323439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.VnTimeH" pitchFamily="34" charset="0"/>
                <a:cs typeface="Arial" charset="0"/>
              </a:rPr>
              <a:t>KÝnh chóc quý thÇy c«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.VnTimeH" pitchFamily="34" charset="0"/>
                <a:cs typeface="Arial" charset="0"/>
              </a:rPr>
              <a:t>cïng c¸c em søc khoÎ</a:t>
            </a:r>
          </a:p>
        </p:txBody>
      </p:sp>
    </p:spTree>
    <p:extLst>
      <p:ext uri="{BB962C8B-B14F-4D97-AF65-F5344CB8AC3E}">
        <p14:creationId xmlns:p14="http://schemas.microsoft.com/office/powerpoint/2010/main" val="13597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15" y="1805422"/>
            <a:ext cx="3200400" cy="918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76557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5" action="ppaction://hlinksldjump" highlightClick="1"/>
          </p:cNvPr>
          <p:cNvSpPr/>
          <p:nvPr/>
        </p:nvSpPr>
        <p:spPr>
          <a:xfrm>
            <a:off x="8001000" y="4217670"/>
            <a:ext cx="838200" cy="6858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90615" y="2800350"/>
            <a:ext cx="320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5142" y="2800350"/>
            <a:ext cx="33112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5142" y="1805423"/>
            <a:ext cx="3345858" cy="9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3463" y="1005840"/>
            <a:ext cx="3318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Giá trị cos150</a:t>
            </a:r>
            <a:r>
              <a:rPr lang="nl-NL" sz="32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là: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0"/>
            <a:ext cx="9144000" cy="36195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948213"/>
              </p:ext>
            </p:extLst>
          </p:nvPr>
        </p:nvGraphicFramePr>
        <p:xfrm>
          <a:off x="1503362" y="1845469"/>
          <a:ext cx="1011237" cy="859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" name="Equation" r:id="rId6" imgW="380880" imgH="431640" progId="Equation.DSMT4">
                  <p:embed/>
                </p:oleObj>
              </mc:Choice>
              <mc:Fallback>
                <p:oleObj name="Equation" r:id="rId6" imgW="380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3362" y="1845469"/>
                        <a:ext cx="1011237" cy="859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165166"/>
              </p:ext>
            </p:extLst>
          </p:nvPr>
        </p:nvGraphicFramePr>
        <p:xfrm>
          <a:off x="5219700" y="1855986"/>
          <a:ext cx="762000" cy="924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" name="Equation" r:id="rId8" imgW="266400" imgH="431640" progId="Equation.DSMT4">
                  <p:embed/>
                </p:oleObj>
              </mc:Choice>
              <mc:Fallback>
                <p:oleObj name="Equation" r:id="rId8" imgW="26640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855986"/>
                        <a:ext cx="762000" cy="924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755331"/>
              </p:ext>
            </p:extLst>
          </p:nvPr>
        </p:nvGraphicFramePr>
        <p:xfrm>
          <a:off x="1582649" y="2800801"/>
          <a:ext cx="381179" cy="74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649" y="2800801"/>
                        <a:ext cx="381179" cy="740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019105"/>
              </p:ext>
            </p:extLst>
          </p:nvPr>
        </p:nvGraphicFramePr>
        <p:xfrm>
          <a:off x="5172345" y="2777863"/>
          <a:ext cx="669386" cy="78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" name="Equation" r:id="rId12" imgW="266400" imgH="419040" progId="Equation.DSMT4">
                  <p:embed/>
                </p:oleObj>
              </mc:Choice>
              <mc:Fallback>
                <p:oleObj name="Equation" r:id="rId12" imgW="26640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345" y="2777863"/>
                        <a:ext cx="669386" cy="78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itle 1"/>
          <p:cNvSpPr txBox="1">
            <a:spLocks/>
          </p:cNvSpPr>
          <p:nvPr/>
        </p:nvSpPr>
        <p:spPr>
          <a:xfrm>
            <a:off x="3076843" y="3876675"/>
            <a:ext cx="3628757" cy="61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99278" y="1352550"/>
            <a:ext cx="78068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</a:p>
        </p:txBody>
      </p:sp>
      <p:sp>
        <p:nvSpPr>
          <p:cNvPr id="36" name="Oval 35"/>
          <p:cNvSpPr/>
          <p:nvPr/>
        </p:nvSpPr>
        <p:spPr>
          <a:xfrm>
            <a:off x="7772400" y="1524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772400" y="1524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772400" y="1524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772400" y="1524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772400" y="1524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72400" y="1524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  <a:endParaRPr lang="en-US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0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" grpId="0" animBg="1"/>
      <p:bldP spid="44" grpId="0" animBg="1"/>
      <p:bldP spid="45" grpId="0" animBg="1"/>
      <p:bldP spid="46" grpId="0" animBg="1"/>
      <p:bldP spid="5" grpId="0"/>
      <p:bldP spid="53" grpId="0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2" grpId="0" animBg="1"/>
      <p:bldP spid="42" grpId="1" animBg="1"/>
      <p:bldP spid="43" grpId="0" animBg="1"/>
      <p:bldP spid="43" grpId="1" animBg="1"/>
      <p:bldP spid="47" grpId="0" animBg="1"/>
      <p:bldP spid="4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5" action="ppaction://hlinksldjump" highlightClick="1"/>
          </p:cNvPr>
          <p:cNvSpPr/>
          <p:nvPr/>
        </p:nvSpPr>
        <p:spPr>
          <a:xfrm>
            <a:off x="8305800" y="4457700"/>
            <a:ext cx="524656" cy="4572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15" y="1943100"/>
            <a:ext cx="32004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 - 10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90615" y="2686050"/>
            <a:ext cx="32004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89778" y="2680853"/>
            <a:ext cx="32004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5142" y="1919720"/>
            <a:ext cx="32004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B. 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200400" y="4194810"/>
            <a:ext cx="2253173" cy="61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15" y="823832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Cho tam giác ABC có AB= 4, AC= 5,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Giá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trị của  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             là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765572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43553"/>
              </p:ext>
            </p:extLst>
          </p:nvPr>
        </p:nvGraphicFramePr>
        <p:xfrm>
          <a:off x="6106742" y="802060"/>
          <a:ext cx="1602670" cy="4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" name="Equation" r:id="rId6" imgW="520560" imgH="215640" progId="Equation.DSMT4">
                  <p:embed/>
                </p:oleObj>
              </mc:Choice>
              <mc:Fallback>
                <p:oleObj name="Equation" r:id="rId6" imgW="52056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6742" y="802060"/>
                        <a:ext cx="1602670" cy="494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749925"/>
              </p:ext>
            </p:extLst>
          </p:nvPr>
        </p:nvGraphicFramePr>
        <p:xfrm>
          <a:off x="2241537" y="1209338"/>
          <a:ext cx="1390503" cy="50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" name="Equation" r:id="rId8" imgW="495085" imgH="228501" progId="Equation.DSMT4">
                  <p:embed/>
                </p:oleObj>
              </mc:Choice>
              <mc:Fallback>
                <p:oleObj name="Equation" r:id="rId8" imgW="495085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37" y="1209338"/>
                        <a:ext cx="1390503" cy="506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905642"/>
              </p:ext>
            </p:extLst>
          </p:nvPr>
        </p:nvGraphicFramePr>
        <p:xfrm>
          <a:off x="1461593" y="2676561"/>
          <a:ext cx="1153066" cy="54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" name="Equation" r:id="rId10" imgW="380880" imgH="241200" progId="Equation.DSMT4">
                  <p:embed/>
                </p:oleObj>
              </mc:Choice>
              <mc:Fallback>
                <p:oleObj name="Equation" r:id="rId10" imgW="380880" imgH="2412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593" y="2676561"/>
                        <a:ext cx="1153066" cy="54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231008"/>
              </p:ext>
            </p:extLst>
          </p:nvPr>
        </p:nvGraphicFramePr>
        <p:xfrm>
          <a:off x="762000" y="3486150"/>
          <a:ext cx="7381875" cy="62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" name="Equation" r:id="rId12" imgW="2679480" imgH="228600" progId="Equation.DSMT4">
                  <p:embed/>
                </p:oleObj>
              </mc:Choice>
              <mc:Fallback>
                <p:oleObj name="Equation" r:id="rId12" imgW="2679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2000" y="3486150"/>
                        <a:ext cx="7381875" cy="626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88"/>
          <p:cNvSpPr/>
          <p:nvPr/>
        </p:nvSpPr>
        <p:spPr>
          <a:xfrm>
            <a:off x="0" y="0"/>
            <a:ext cx="9144000" cy="36195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079817" y="1447800"/>
            <a:ext cx="75063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START</a:t>
            </a:r>
          </a:p>
        </p:txBody>
      </p:sp>
      <p:sp>
        <p:nvSpPr>
          <p:cNvPr id="91" name="Oval 90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6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10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12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13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14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15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16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17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18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19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772400" y="2286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20</a:t>
            </a:r>
            <a:endParaRPr lang="en-US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7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7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0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1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4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5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2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3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6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0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1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4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2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6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4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3" grpId="0" animBg="1"/>
      <p:bldP spid="44" grpId="0" animBg="1"/>
      <p:bldP spid="45" grpId="0" animBg="1"/>
      <p:bldP spid="46" grpId="0" animBg="1"/>
      <p:bldP spid="49" grpId="0"/>
      <p:bldP spid="5" grpId="0"/>
      <p:bldP spid="90" grpId="0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5" action="ppaction://hlinksldjump" highlightClick="1"/>
          </p:cNvPr>
          <p:cNvSpPr/>
          <p:nvPr/>
        </p:nvSpPr>
        <p:spPr>
          <a:xfrm>
            <a:off x="8305800" y="4400550"/>
            <a:ext cx="533400" cy="51435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676400"/>
            <a:ext cx="32004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8200" y="2476500"/>
            <a:ext cx="32004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37363" y="2471303"/>
            <a:ext cx="32004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02727" y="1653020"/>
            <a:ext cx="32004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038600" y="161134"/>
            <a:ext cx="1444741" cy="765572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267956"/>
              </p:ext>
            </p:extLst>
          </p:nvPr>
        </p:nvGraphicFramePr>
        <p:xfrm>
          <a:off x="3048000" y="615903"/>
          <a:ext cx="3470897" cy="56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" name="Equation" r:id="rId6" imgW="1193800" imgH="254000" progId="Equation.DSMT4">
                  <p:embed/>
                </p:oleObj>
              </mc:Choice>
              <mc:Fallback>
                <p:oleObj name="Equation" r:id="rId6" imgW="11938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15903"/>
                        <a:ext cx="3470897" cy="566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762000" y="695795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Cho hai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véctơ                                         . Góc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giữa hai véc tơ 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   và      là: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867026"/>
              </p:ext>
            </p:extLst>
          </p:nvPr>
        </p:nvGraphicFramePr>
        <p:xfrm>
          <a:off x="2952821" y="1095375"/>
          <a:ext cx="371404" cy="50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3" name="Equation" r:id="rId8" imgW="126890" imgH="228402" progId="Equation.DSMT4">
                  <p:embed/>
                </p:oleObj>
              </mc:Choice>
              <mc:Fallback>
                <p:oleObj name="Equation" r:id="rId8" imgW="126890" imgH="22840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821" y="1095375"/>
                        <a:ext cx="371404" cy="506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017989"/>
              </p:ext>
            </p:extLst>
          </p:nvPr>
        </p:nvGraphicFramePr>
        <p:xfrm>
          <a:off x="3786685" y="1137432"/>
          <a:ext cx="337640" cy="460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4" name="Equation" r:id="rId10" imgW="126890" imgH="228402" progId="Equation.DSMT4">
                  <p:embed/>
                </p:oleObj>
              </mc:Choice>
              <mc:Fallback>
                <p:oleObj name="Equation" r:id="rId10" imgW="126890" imgH="22840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685" y="1137432"/>
                        <a:ext cx="337640" cy="460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260163"/>
              </p:ext>
            </p:extLst>
          </p:nvPr>
        </p:nvGraphicFramePr>
        <p:xfrm>
          <a:off x="1346298" y="1688085"/>
          <a:ext cx="801239" cy="50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5" name="Equation" r:id="rId12" imgW="241200" imgH="203040" progId="Equation.DSMT4">
                  <p:embed/>
                </p:oleObj>
              </mc:Choice>
              <mc:Fallback>
                <p:oleObj name="Equation" r:id="rId12" imgW="241200" imgH="20304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98" y="1688085"/>
                        <a:ext cx="801239" cy="508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601355"/>
              </p:ext>
            </p:extLst>
          </p:nvPr>
        </p:nvGraphicFramePr>
        <p:xfrm>
          <a:off x="4994316" y="1644165"/>
          <a:ext cx="881363" cy="558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Equation" r:id="rId14" imgW="241200" imgH="203040" progId="Equation.DSMT4">
                  <p:embed/>
                </p:oleObj>
              </mc:Choice>
              <mc:Fallback>
                <p:oleObj name="Equation" r:id="rId14" imgW="241200" imgH="20304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316" y="1644165"/>
                        <a:ext cx="881363" cy="558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708554"/>
              </p:ext>
            </p:extLst>
          </p:nvPr>
        </p:nvGraphicFramePr>
        <p:xfrm>
          <a:off x="1318220" y="2492193"/>
          <a:ext cx="881671" cy="55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7" name="Equation" r:id="rId16" imgW="241200" imgH="203040" progId="Equation.DSMT4">
                  <p:embed/>
                </p:oleObj>
              </mc:Choice>
              <mc:Fallback>
                <p:oleObj name="Equation" r:id="rId16" imgW="241200" imgH="20304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220" y="2492193"/>
                        <a:ext cx="881671" cy="559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188101"/>
              </p:ext>
            </p:extLst>
          </p:nvPr>
        </p:nvGraphicFramePr>
        <p:xfrm>
          <a:off x="4953410" y="2476358"/>
          <a:ext cx="928078" cy="55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8" name="Equation" r:id="rId18" imgW="253800" imgH="203040" progId="Equation.DSMT4">
                  <p:embed/>
                </p:oleObj>
              </mc:Choice>
              <mc:Fallback>
                <p:oleObj name="Equation" r:id="rId18" imgW="253800" imgH="20304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410" y="2476358"/>
                        <a:ext cx="928078" cy="559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363216"/>
              </p:ext>
            </p:extLst>
          </p:nvPr>
        </p:nvGraphicFramePr>
        <p:xfrm>
          <a:off x="669215" y="3191519"/>
          <a:ext cx="8065635" cy="993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Equation" r:id="rId20" imgW="3213000" imgH="482400" progId="Equation.DSMT4">
                  <p:embed/>
                </p:oleObj>
              </mc:Choice>
              <mc:Fallback>
                <p:oleObj name="Equation" r:id="rId20" imgW="3213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69215" y="3191519"/>
                        <a:ext cx="8065635" cy="993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98"/>
          <p:cNvSpPr/>
          <p:nvPr/>
        </p:nvSpPr>
        <p:spPr>
          <a:xfrm>
            <a:off x="0" y="-11108"/>
            <a:ext cx="9144000" cy="391548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3352800" y="3943350"/>
            <a:ext cx="2057400" cy="1085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30480" y="1493520"/>
            <a:ext cx="750639" cy="47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START</a:t>
            </a:r>
          </a:p>
        </p:txBody>
      </p:sp>
      <p:sp>
        <p:nvSpPr>
          <p:cNvPr id="47" name="Oval 46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6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10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12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13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14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15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16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17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18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19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20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22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23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24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25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26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27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28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29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30</a:t>
            </a:r>
            <a:endParaRPr lang="en-US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7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0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2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000"/>
                            </p:stCondLst>
                            <p:childTnLst>
                              <p:par>
                                <p:cTn id="159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0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000"/>
                            </p:stCondLst>
                            <p:childTnLst>
                              <p:par>
                                <p:cTn id="163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000"/>
                            </p:stCondLst>
                            <p:childTnLst>
                              <p:par>
                                <p:cTn id="167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9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3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1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5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9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3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7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1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5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9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3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7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1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5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9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3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7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1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5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" grpId="0" animBg="1"/>
      <p:bldP spid="44" grpId="0" animBg="1"/>
      <p:bldP spid="45" grpId="0" animBg="1"/>
      <p:bldP spid="46" grpId="0" animBg="1"/>
      <p:bldP spid="53" grpId="0"/>
      <p:bldP spid="68" grpId="0"/>
      <p:bldP spid="57" grpId="0"/>
      <p:bldP spid="4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5" action="ppaction://hlinksldjump" highlightClick="1"/>
          </p:cNvPr>
          <p:cNvSpPr/>
          <p:nvPr/>
        </p:nvSpPr>
        <p:spPr>
          <a:xfrm>
            <a:off x="8366760" y="4476750"/>
            <a:ext cx="502920" cy="43815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5237" y="1795030"/>
            <a:ext cx="32004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25237" y="2647950"/>
            <a:ext cx="32004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24400" y="2647950"/>
            <a:ext cx="32004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89764" y="1800225"/>
            <a:ext cx="32004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765572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Cho tam giác ABC có AB= 8cm, CA= 18cm và có diện tích bằng  64 cm</a:t>
            </a:r>
            <a:r>
              <a:rPr lang="nl-NL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. Giá trị sinA là: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114270"/>
              </p:ext>
            </p:extLst>
          </p:nvPr>
        </p:nvGraphicFramePr>
        <p:xfrm>
          <a:off x="1448334" y="1740114"/>
          <a:ext cx="608533" cy="73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" name="Equation" r:id="rId6" imgW="266400" imgH="431640" progId="Equation.DSMT4">
                  <p:embed/>
                </p:oleObj>
              </mc:Choice>
              <mc:Fallback>
                <p:oleObj name="Equation" r:id="rId6" imgW="266400" imgH="4316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8334" y="1740114"/>
                        <a:ext cx="608533" cy="738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194041"/>
              </p:ext>
            </p:extLst>
          </p:nvPr>
        </p:nvGraphicFramePr>
        <p:xfrm>
          <a:off x="5235088" y="1748627"/>
          <a:ext cx="348638" cy="67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" name="Equation" r:id="rId8" imgW="152280" imgH="393480" progId="Equation.DSMT4">
                  <p:embed/>
                </p:oleObj>
              </mc:Choice>
              <mc:Fallback>
                <p:oleObj name="Equation" r:id="rId8" imgW="152280" imgH="393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088" y="1748627"/>
                        <a:ext cx="348638" cy="673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433832"/>
              </p:ext>
            </p:extLst>
          </p:nvPr>
        </p:nvGraphicFramePr>
        <p:xfrm>
          <a:off x="1549416" y="2640404"/>
          <a:ext cx="319057" cy="673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" name="Equation" r:id="rId10" imgW="139680" imgH="393480" progId="Equation.DSMT4">
                  <p:embed/>
                </p:oleObj>
              </mc:Choice>
              <mc:Fallback>
                <p:oleObj name="Equation" r:id="rId10" imgW="139680" imgH="393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16" y="2640404"/>
                        <a:ext cx="319057" cy="673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285165"/>
              </p:ext>
            </p:extLst>
          </p:nvPr>
        </p:nvGraphicFramePr>
        <p:xfrm>
          <a:off x="5249879" y="2642785"/>
          <a:ext cx="319057" cy="673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" name="Equation" r:id="rId12" imgW="139680" imgH="393480" progId="Equation.DSMT4">
                  <p:embed/>
                </p:oleObj>
              </mc:Choice>
              <mc:Fallback>
                <p:oleObj name="Equation" r:id="rId12" imgW="139680" imgH="393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79" y="2642785"/>
                        <a:ext cx="319057" cy="673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itle 1"/>
          <p:cNvSpPr txBox="1">
            <a:spLocks/>
          </p:cNvSpPr>
          <p:nvPr/>
        </p:nvSpPr>
        <p:spPr>
          <a:xfrm>
            <a:off x="3318142" y="4160520"/>
            <a:ext cx="3628757" cy="61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097877"/>
              </p:ext>
            </p:extLst>
          </p:nvPr>
        </p:nvGraphicFramePr>
        <p:xfrm>
          <a:off x="498157" y="3409950"/>
          <a:ext cx="8036243" cy="809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" name="Equation" r:id="rId14" imgW="3429000" imgH="393480" progId="Equation.DSMT4">
                  <p:embed/>
                </p:oleObj>
              </mc:Choice>
              <mc:Fallback>
                <p:oleObj name="Equation" r:id="rId14" imgW="3429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8157" y="3409950"/>
                        <a:ext cx="8036243" cy="809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88"/>
          <p:cNvSpPr/>
          <p:nvPr/>
        </p:nvSpPr>
        <p:spPr>
          <a:xfrm>
            <a:off x="0" y="0"/>
            <a:ext cx="9144000" cy="36195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945720" y="1569720"/>
            <a:ext cx="75063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START</a:t>
            </a:r>
          </a:p>
        </p:txBody>
      </p:sp>
      <p:sp>
        <p:nvSpPr>
          <p:cNvPr id="48" name="Oval 47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6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10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12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13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14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15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16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17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18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19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20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22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23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24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25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26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27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28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29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30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32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33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34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35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36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37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38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39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40</a:t>
            </a:r>
            <a:endParaRPr lang="en-US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7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8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9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000"/>
                            </p:stCondLst>
                            <p:childTnLst>
                              <p:par>
                                <p:cTn id="162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3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6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7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000"/>
                            </p:stCondLst>
                            <p:childTnLst>
                              <p:par>
                                <p:cTn id="170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000"/>
                            </p:stCondLst>
                            <p:childTnLst>
                              <p:par>
                                <p:cTn id="174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000"/>
                            </p:stCondLst>
                            <p:childTnLst>
                              <p:par>
                                <p:cTn id="178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9000"/>
                            </p:stCondLst>
                            <p:childTnLst>
                              <p:par>
                                <p:cTn id="182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0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2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6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0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4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8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2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6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0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8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2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6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0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4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8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2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6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70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74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78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2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6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0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7000"/>
                            </p:stCondLst>
                            <p:childTnLst>
                              <p:par>
                                <p:cTn id="294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98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9000"/>
                            </p:stCondLst>
                            <p:childTnLst>
                              <p:par>
                                <p:cTn id="302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306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10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" grpId="0" animBg="1"/>
      <p:bldP spid="44" grpId="0" animBg="1"/>
      <p:bldP spid="45" grpId="0" animBg="1"/>
      <p:bldP spid="46" grpId="0" animBg="1"/>
      <p:bldP spid="53" grpId="0"/>
      <p:bldP spid="6" grpId="0"/>
      <p:bldP spid="56" grpId="0"/>
      <p:bldP spid="47" grpId="0" animBg="1"/>
      <p:bldP spid="48" grpId="0" animBg="1"/>
      <p:bldP spid="48" grpId="1" animBg="1"/>
      <p:bldP spid="49" grpId="0" animBg="1"/>
      <p:bldP spid="49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55" name="Picture 4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0550"/>
            <a:ext cx="198319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II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3486150"/>
            <a:ext cx="85344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28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1188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000" y="514350"/>
            <a:ext cx="2540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1.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tơ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155468"/>
              </p:ext>
            </p:extLst>
          </p:nvPr>
        </p:nvGraphicFramePr>
        <p:xfrm>
          <a:off x="438374" y="1731049"/>
          <a:ext cx="1341120" cy="459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0" name="Equation" r:id="rId4" imgW="634680" imgH="330120" progId="Equation.DSMT4">
                  <p:embed/>
                </p:oleObj>
              </mc:Choice>
              <mc:Fallback>
                <p:oleObj name="Equation" r:id="rId4" imgW="634680" imgH="3301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74" y="1731049"/>
                        <a:ext cx="1341120" cy="459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31682" y="2190750"/>
            <a:ext cx="2674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2495550"/>
            <a:ext cx="1349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719918"/>
              </p:ext>
            </p:extLst>
          </p:nvPr>
        </p:nvGraphicFramePr>
        <p:xfrm>
          <a:off x="1375067" y="2468080"/>
          <a:ext cx="1977733" cy="38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1" name="Equation" r:id="rId6" imgW="990360" imgH="253800" progId="Equation.DSMT4">
                  <p:embed/>
                </p:oleObj>
              </mc:Choice>
              <mc:Fallback>
                <p:oleObj name="Equation" r:id="rId6" imgW="99036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067" y="2468080"/>
                        <a:ext cx="1977733" cy="380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090502"/>
              </p:ext>
            </p:extLst>
          </p:nvPr>
        </p:nvGraphicFramePr>
        <p:xfrm>
          <a:off x="1300284" y="2800350"/>
          <a:ext cx="1318489" cy="32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2" name="Equation" r:id="rId8" imgW="698400" imgH="228600" progId="Equation.DSMT4">
                  <p:embed/>
                </p:oleObj>
              </mc:Choice>
              <mc:Fallback>
                <p:oleObj name="Equation" r:id="rId8" imgW="6984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284" y="2800350"/>
                        <a:ext cx="1318489" cy="323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749017"/>
              </p:ext>
            </p:extLst>
          </p:nvPr>
        </p:nvGraphicFramePr>
        <p:xfrm>
          <a:off x="1310067" y="3090213"/>
          <a:ext cx="1037466" cy="38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3" name="Equation" r:id="rId10" imgW="571320" imgH="279360" progId="Equation.DSMT4">
                  <p:embed/>
                </p:oleObj>
              </mc:Choice>
              <mc:Fallback>
                <p:oleObj name="Equation" r:id="rId10" imgW="571320" imgH="279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067" y="3090213"/>
                        <a:ext cx="1037466" cy="380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4373880" y="353314"/>
            <a:ext cx="405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Oxy,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258076"/>
              </p:ext>
            </p:extLst>
          </p:nvPr>
        </p:nvGraphicFramePr>
        <p:xfrm>
          <a:off x="5943600" y="898473"/>
          <a:ext cx="1198626" cy="67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4" name="Equation" r:id="rId12" imgW="711000" imgH="533160" progId="Equation.DSMT4">
                  <p:embed/>
                </p:oleObj>
              </mc:Choice>
              <mc:Fallback>
                <p:oleObj name="Equation" r:id="rId12" imgW="711000" imgH="5331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898473"/>
                        <a:ext cx="1198626" cy="674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151716"/>
              </p:ext>
            </p:extLst>
          </p:nvPr>
        </p:nvGraphicFramePr>
        <p:xfrm>
          <a:off x="4373880" y="1581150"/>
          <a:ext cx="14954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5" name="Equation" r:id="rId14" imgW="736560" imgH="228600" progId="Equation.DSMT4">
                  <p:embed/>
                </p:oleObj>
              </mc:Choice>
              <mc:Fallback>
                <p:oleObj name="Equation" r:id="rId14" imgW="73656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880" y="1581150"/>
                        <a:ext cx="149542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771340"/>
              </p:ext>
            </p:extLst>
          </p:nvPr>
        </p:nvGraphicFramePr>
        <p:xfrm>
          <a:off x="4373880" y="1947277"/>
          <a:ext cx="2397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6" name="Equation" r:id="rId16" imgW="1218960" imgH="279360" progId="Equation.DSMT4">
                  <p:embed/>
                </p:oleObj>
              </mc:Choice>
              <mc:Fallback>
                <p:oleObj name="Equation" r:id="rId16" imgW="1218960" imgH="2793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880" y="1947277"/>
                        <a:ext cx="23971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831295"/>
              </p:ext>
            </p:extLst>
          </p:nvPr>
        </p:nvGraphicFramePr>
        <p:xfrm>
          <a:off x="4392930" y="2190750"/>
          <a:ext cx="41275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7" name="Equation" r:id="rId18" imgW="2273040" imgH="482400" progId="Equation.DSMT4">
                  <p:embed/>
                </p:oleObj>
              </mc:Choice>
              <mc:Fallback>
                <p:oleObj name="Equation" r:id="rId18" imgW="2273040" imgH="482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930" y="2190750"/>
                        <a:ext cx="41275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810370"/>
              </p:ext>
            </p:extLst>
          </p:nvPr>
        </p:nvGraphicFramePr>
        <p:xfrm>
          <a:off x="4392930" y="2835284"/>
          <a:ext cx="268922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8" name="Equation" r:id="rId20" imgW="1688760" imgH="228600" progId="Equation.DSMT4">
                  <p:embed/>
                </p:oleObj>
              </mc:Choice>
              <mc:Fallback>
                <p:oleObj name="Equation" r:id="rId20" imgW="168876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930" y="2835284"/>
                        <a:ext cx="2689225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865620"/>
              </p:ext>
            </p:extLst>
          </p:nvPr>
        </p:nvGraphicFramePr>
        <p:xfrm>
          <a:off x="4883925" y="3137928"/>
          <a:ext cx="2332182" cy="311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9" name="Equation" r:id="rId22" imgW="1282680" imgH="228600" progId="Equation.DSMT4">
                  <p:embed/>
                </p:oleObj>
              </mc:Choice>
              <mc:Fallback>
                <p:oleObj name="Equation" r:id="rId22" imgW="128268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925" y="3137928"/>
                        <a:ext cx="2332182" cy="311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600200" y="3494901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cosin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078756"/>
              </p:ext>
            </p:extLst>
          </p:nvPr>
        </p:nvGraphicFramePr>
        <p:xfrm>
          <a:off x="2743200" y="3823231"/>
          <a:ext cx="1943769" cy="966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0" name="Equation" r:id="rId24" imgW="1054080" imgH="698400" progId="Equation.DSMT4">
                  <p:embed/>
                </p:oleObj>
              </mc:Choice>
              <mc:Fallback>
                <p:oleObj name="Equation" r:id="rId24" imgW="10540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743200" y="3823231"/>
                        <a:ext cx="1943769" cy="966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486400" y="3494901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016691"/>
              </p:ext>
            </p:extLst>
          </p:nvPr>
        </p:nvGraphicFramePr>
        <p:xfrm>
          <a:off x="6613143" y="3586490"/>
          <a:ext cx="1943577" cy="114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1" name="Equation" r:id="rId26" imgW="1066680" imgH="838080" progId="Equation.DSMT4">
                  <p:embed/>
                </p:oleObj>
              </mc:Choice>
              <mc:Fallback>
                <p:oleObj name="Equation" r:id="rId26" imgW="10666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613143" y="3586490"/>
                        <a:ext cx="1943577" cy="1145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43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2850759" y="152400"/>
            <a:ext cx="3747285" cy="66675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04800" y="571500"/>
                <a:ext cx="8382000" cy="2320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Để đo khoảng cách từ một điểm B b</a:t>
                </a:r>
                <a:r>
                  <a:rPr lang="nl-NL" sz="2400" dirty="0" smtClean="0">
                    <a:latin typeface="Times New Roman" pitchFamily="18" charset="0"/>
                    <a:cs typeface="Times New Roman" pitchFamily="18" charset="0"/>
                  </a:rPr>
                  <a:t>ên 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đường Lê Thái Tổ đến tháp rùa Hồ Gươm (điểm A), người ta chọn một điểm </a:t>
                </a:r>
                <a:r>
                  <a:rPr lang="nl-NL" sz="2400" dirty="0" smtClean="0">
                    <a:latin typeface="Times New Roman" pitchFamily="18" charset="0"/>
                    <a:cs typeface="Times New Roman" pitchFamily="18" charset="0"/>
                  </a:rPr>
                  <a:t>C bên  đường Lê 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Thái Tổ sao cho từ B và C có thể thấy được điểm A. Người ta đo được BC=35m,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2400" i="1">
                            <a:latin typeface="Cambria Math"/>
                          </a:rPr>
                          <m:t>𝐴𝐵𝐶</m:t>
                        </m:r>
                      </m:e>
                    </m:acc>
                    <m:r>
                      <a:rPr lang="nl-NL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80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2400" i="1">
                            <a:latin typeface="Cambria Math"/>
                          </a:rPr>
                          <m:t>𝐴𝐶𝐵</m:t>
                        </m:r>
                      </m:e>
                    </m:acc>
                    <m:r>
                      <a:rPr lang="nl-NL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. Hãy tính khoảng cách từ B đến tháp rùa.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71500"/>
                <a:ext cx="8382000" cy="2320635"/>
              </a:xfrm>
              <a:prstGeom prst="rect">
                <a:avLst/>
              </a:prstGeom>
              <a:blipFill rotWithShape="1">
                <a:blip r:embed="rId4"/>
                <a:stretch>
                  <a:fillRect l="-1091" t="-2105" r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595202"/>
              </p:ext>
            </p:extLst>
          </p:nvPr>
        </p:nvGraphicFramePr>
        <p:xfrm>
          <a:off x="2706898" y="2819873"/>
          <a:ext cx="239713" cy="50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9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898" y="2819873"/>
                        <a:ext cx="239713" cy="506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162697"/>
              </p:ext>
            </p:extLst>
          </p:nvPr>
        </p:nvGraphicFramePr>
        <p:xfrm>
          <a:off x="6407361" y="2822254"/>
          <a:ext cx="239713" cy="50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" name="Equation" r:id="rId7" imgW="139680" imgH="393480" progId="Equation.DSMT4">
                  <p:embed/>
                </p:oleObj>
              </mc:Choice>
              <mc:Fallback>
                <p:oleObj name="Equation" r:id="rId7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361" y="2822254"/>
                        <a:ext cx="239713" cy="506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64" y="2188432"/>
            <a:ext cx="6502190" cy="272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507870" y="2912742"/>
            <a:ext cx="343740" cy="402431"/>
            <a:chOff x="3200400" y="2438400"/>
            <a:chExt cx="416524" cy="536448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309076" y="2819400"/>
              <a:ext cx="155448" cy="15544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TextBox 6"/>
            <p:cNvSpPr txBox="1">
              <a:spLocks noChangeArrowheads="1"/>
            </p:cNvSpPr>
            <p:nvPr/>
          </p:nvSpPr>
          <p:spPr bwMode="auto">
            <a:xfrm>
              <a:off x="3200400" y="2438400"/>
              <a:ext cx="416524" cy="49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 dirty="0">
                  <a:latin typeface="Century Gothic" pitchFamily="34" charset="0"/>
                </a:rPr>
                <a:t>B</a:t>
              </a:r>
            </a:p>
          </p:txBody>
        </p:sp>
      </p:grpSp>
      <p:cxnSp>
        <p:nvCxnSpPr>
          <p:cNvPr id="60" name="Straight Connector 59"/>
          <p:cNvCxnSpPr/>
          <p:nvPr/>
        </p:nvCxnSpPr>
        <p:spPr bwMode="auto">
          <a:xfrm>
            <a:off x="4661699" y="3321426"/>
            <a:ext cx="331443" cy="1427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4679740" y="3246936"/>
            <a:ext cx="2427110" cy="412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 flipV="1">
            <a:off x="5057194" y="3298803"/>
            <a:ext cx="2104140" cy="14498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4572000" y="4476750"/>
            <a:ext cx="508211" cy="369332"/>
            <a:chOff x="3276090" y="4523737"/>
            <a:chExt cx="614682" cy="492306"/>
          </a:xfrm>
        </p:grpSpPr>
        <p:sp>
          <p:nvSpPr>
            <p:cNvPr id="64" name="TextBox 8"/>
            <p:cNvSpPr txBox="1">
              <a:spLocks noChangeArrowheads="1"/>
            </p:cNvSpPr>
            <p:nvPr/>
          </p:nvSpPr>
          <p:spPr bwMode="auto">
            <a:xfrm>
              <a:off x="3276090" y="4523737"/>
              <a:ext cx="426248" cy="49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 dirty="0">
                  <a:latin typeface="Century Gothic" pitchFamily="34" charset="0"/>
                </a:rPr>
                <a:t>C</a:t>
              </a: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735324" y="4800600"/>
              <a:ext cx="155448" cy="15544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7" name="TextBox 24"/>
          <p:cNvSpPr txBox="1">
            <a:spLocks noChangeArrowheads="1"/>
          </p:cNvSpPr>
          <p:nvPr/>
        </p:nvSpPr>
        <p:spPr bwMode="auto">
          <a:xfrm>
            <a:off x="4081253" y="3838314"/>
            <a:ext cx="7557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i="1" dirty="0">
                <a:latin typeface="Century Gothic" pitchFamily="34" charset="0"/>
              </a:rPr>
              <a:t>35 m</a:t>
            </a:r>
          </a:p>
        </p:txBody>
      </p:sp>
      <p:sp>
        <p:nvSpPr>
          <p:cNvPr id="68" name="TextBox 27"/>
          <p:cNvSpPr txBox="1">
            <a:spLocks noChangeArrowheads="1"/>
          </p:cNvSpPr>
          <p:nvPr/>
        </p:nvSpPr>
        <p:spPr bwMode="auto">
          <a:xfrm>
            <a:off x="4705508" y="3243500"/>
            <a:ext cx="7557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i="1" dirty="0">
                <a:latin typeface="Century Gothic" pitchFamily="34" charset="0"/>
              </a:rPr>
              <a:t>80</a:t>
            </a:r>
            <a:r>
              <a:rPr lang="en-US" b="1" i="1" baseline="30000" dirty="0">
                <a:latin typeface="Century Gothic" pitchFamily="34" charset="0"/>
              </a:rPr>
              <a:t>0</a:t>
            </a:r>
            <a:endParaRPr lang="en-US" b="1" i="1" dirty="0">
              <a:latin typeface="Century Gothic" pitchFamily="34" charset="0"/>
            </a:endParaRPr>
          </a:p>
        </p:txBody>
      </p:sp>
      <p:sp>
        <p:nvSpPr>
          <p:cNvPr id="69" name="TextBox 28"/>
          <p:cNvSpPr txBox="1">
            <a:spLocks noChangeArrowheads="1"/>
          </p:cNvSpPr>
          <p:nvPr/>
        </p:nvSpPr>
        <p:spPr bwMode="auto">
          <a:xfrm>
            <a:off x="4934108" y="4295342"/>
            <a:ext cx="755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i="1" dirty="0">
                <a:latin typeface="Century Gothic" pitchFamily="34" charset="0"/>
              </a:rPr>
              <a:t>60</a:t>
            </a:r>
            <a:r>
              <a:rPr lang="en-US" b="1" i="1" baseline="30000" dirty="0">
                <a:latin typeface="Century Gothic" pitchFamily="34" charset="0"/>
              </a:rPr>
              <a:t>0</a:t>
            </a:r>
            <a:endParaRPr lang="en-US" b="1" i="1" dirty="0">
              <a:latin typeface="Century Gothic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88900" y="2907743"/>
            <a:ext cx="85811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 = ?</a:t>
            </a:r>
            <a:endParaRPr lang="en-US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0" y="0"/>
            <a:ext cx="9144000" cy="36195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29527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78980" y="3283386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1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67" grpId="0"/>
      <p:bldP spid="68" grpId="0"/>
      <p:bldP spid="69" grpId="0"/>
      <p:bldP spid="70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ction Button: Home 28">
            <a:hlinkClick r:id="rId5" action="ppaction://hlinksldjump" highlightClick="1"/>
          </p:cNvPr>
          <p:cNvSpPr/>
          <p:nvPr/>
        </p:nvSpPr>
        <p:spPr>
          <a:xfrm>
            <a:off x="8031480" y="4229100"/>
            <a:ext cx="838200" cy="6858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838561"/>
              </p:ext>
            </p:extLst>
          </p:nvPr>
        </p:nvGraphicFramePr>
        <p:xfrm>
          <a:off x="1589088" y="991073"/>
          <a:ext cx="239713" cy="50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0" name="Equation" r:id="rId6" imgW="139680" imgH="393480" progId="Equation.DSMT4">
                  <p:embed/>
                </p:oleObj>
              </mc:Choice>
              <mc:Fallback>
                <p:oleObj name="Equation" r:id="rId6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991073"/>
                        <a:ext cx="239713" cy="506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890555"/>
              </p:ext>
            </p:extLst>
          </p:nvPr>
        </p:nvGraphicFramePr>
        <p:xfrm>
          <a:off x="5289551" y="993454"/>
          <a:ext cx="239713" cy="50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" name="Equation" r:id="rId8" imgW="139680" imgH="393480" progId="Equation.DSMT4">
                  <p:embed/>
                </p:oleObj>
              </mc:Choice>
              <mc:Fallback>
                <p:oleObj name="Equation" r:id="rId8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1" y="993454"/>
                        <a:ext cx="239713" cy="506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199"/>
            <a:ext cx="6502190" cy="251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390060" y="1083942"/>
            <a:ext cx="343740" cy="402431"/>
            <a:chOff x="3200400" y="2438400"/>
            <a:chExt cx="416524" cy="536448"/>
          </a:xfrm>
        </p:grpSpPr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3309076" y="2819400"/>
              <a:ext cx="155448" cy="15544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TextBox 6"/>
            <p:cNvSpPr txBox="1">
              <a:spLocks noChangeArrowheads="1"/>
            </p:cNvSpPr>
            <p:nvPr/>
          </p:nvSpPr>
          <p:spPr bwMode="auto">
            <a:xfrm>
              <a:off x="3200400" y="2438400"/>
              <a:ext cx="416524" cy="49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>
                  <a:latin typeface="Century Gothic" pitchFamily="34" charset="0"/>
                </a:rPr>
                <a:t>B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549336" y="1398702"/>
            <a:ext cx="2470465" cy="1524000"/>
            <a:chOff x="3412074" y="2869216"/>
            <a:chExt cx="2988726" cy="2031873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412074" y="2968024"/>
              <a:ext cx="400974" cy="190347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464524" y="2869216"/>
              <a:ext cx="2936276" cy="549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855248" y="2968024"/>
              <a:ext cx="2545552" cy="19330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3533785" y="2647950"/>
            <a:ext cx="428621" cy="369331"/>
            <a:chOff x="3372355" y="4523751"/>
            <a:chExt cx="518417" cy="492306"/>
          </a:xfrm>
        </p:grpSpPr>
        <p:sp>
          <p:nvSpPr>
            <p:cNvPr id="47" name="TextBox 8"/>
            <p:cNvSpPr txBox="1">
              <a:spLocks noChangeArrowheads="1"/>
            </p:cNvSpPr>
            <p:nvPr/>
          </p:nvSpPr>
          <p:spPr bwMode="auto">
            <a:xfrm>
              <a:off x="3372355" y="4523751"/>
              <a:ext cx="426247" cy="49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 dirty="0">
                  <a:latin typeface="Century Gothic" pitchFamily="34" charset="0"/>
                </a:rPr>
                <a:t>C</a:t>
              </a: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735324" y="4800600"/>
              <a:ext cx="155448" cy="15544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2963442" y="1414699"/>
            <a:ext cx="1608558" cy="1421175"/>
            <a:chOff x="2895600" y="2952083"/>
            <a:chExt cx="1946355" cy="1895613"/>
          </a:xfrm>
        </p:grpSpPr>
        <p:sp>
          <p:nvSpPr>
            <p:cNvPr id="50" name="TextBox 24"/>
            <p:cNvSpPr txBox="1">
              <a:spLocks noChangeArrowheads="1"/>
            </p:cNvSpPr>
            <p:nvPr/>
          </p:nvSpPr>
          <p:spPr bwMode="auto">
            <a:xfrm>
              <a:off x="2895600" y="3745468"/>
              <a:ext cx="914401" cy="49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 i="1" dirty="0">
                  <a:latin typeface="Century Gothic" pitchFamily="34" charset="0"/>
                </a:rPr>
                <a:t>35 m</a:t>
              </a:r>
            </a:p>
          </p:txBody>
        </p:sp>
        <p:sp>
          <p:nvSpPr>
            <p:cNvPr id="51" name="TextBox 27"/>
            <p:cNvSpPr txBox="1">
              <a:spLocks noChangeArrowheads="1"/>
            </p:cNvSpPr>
            <p:nvPr/>
          </p:nvSpPr>
          <p:spPr bwMode="auto">
            <a:xfrm>
              <a:off x="3650948" y="2952083"/>
              <a:ext cx="914401" cy="49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 i="1" dirty="0">
                  <a:latin typeface="Century Gothic" pitchFamily="34" charset="0"/>
                </a:rPr>
                <a:t>80</a:t>
              </a:r>
              <a:r>
                <a:rPr lang="en-US" b="1" i="1" baseline="30000" dirty="0">
                  <a:latin typeface="Century Gothic" pitchFamily="34" charset="0"/>
                </a:rPr>
                <a:t>0</a:t>
              </a:r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52" name="TextBox 28"/>
            <p:cNvSpPr txBox="1">
              <a:spLocks noChangeArrowheads="1"/>
            </p:cNvSpPr>
            <p:nvPr/>
          </p:nvSpPr>
          <p:spPr bwMode="auto">
            <a:xfrm>
              <a:off x="3927556" y="4355068"/>
              <a:ext cx="914399" cy="49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 i="1" dirty="0">
                  <a:latin typeface="Century Gothic" pitchFamily="34" charset="0"/>
                </a:rPr>
                <a:t>60</a:t>
              </a:r>
              <a:r>
                <a:rPr lang="en-US" b="1" i="1" baseline="30000" dirty="0">
                  <a:latin typeface="Century Gothic" pitchFamily="34" charset="0"/>
                </a:rPr>
                <a:t>0</a:t>
              </a:r>
              <a:endParaRPr lang="en-US" b="1" i="1" dirty="0">
                <a:latin typeface="Century Gothic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171090" y="1078942"/>
            <a:ext cx="85811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 = ?</a:t>
            </a:r>
            <a:endParaRPr lang="en-US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2850759" y="58270"/>
            <a:ext cx="3747285" cy="59055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66800" y="3138705"/>
            <a:ext cx="1533237" cy="427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904913" y="3127272"/>
            <a:ext cx="1524461" cy="423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38950" y="3119652"/>
            <a:ext cx="1447800" cy="423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958787" y="3150132"/>
            <a:ext cx="1511508" cy="415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39505"/>
              </p:ext>
            </p:extLst>
          </p:nvPr>
        </p:nvGraphicFramePr>
        <p:xfrm>
          <a:off x="1540706" y="3206037"/>
          <a:ext cx="861471" cy="349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" name="Equation" r:id="rId11" imgW="330120" imgH="177480" progId="Equation.DSMT4">
                  <p:embed/>
                </p:oleObj>
              </mc:Choice>
              <mc:Fallback>
                <p:oleObj name="Equation" r:id="rId11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706" y="3206037"/>
                        <a:ext cx="861471" cy="349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356402"/>
              </p:ext>
            </p:extLst>
          </p:nvPr>
        </p:nvGraphicFramePr>
        <p:xfrm>
          <a:off x="3304748" y="3192347"/>
          <a:ext cx="1266362" cy="373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3" name="Equation" r:id="rId13" imgW="533160" imgH="190440" progId="Equation.DSMT4">
                  <p:embed/>
                </p:oleObj>
              </mc:Choice>
              <mc:Fallback>
                <p:oleObj name="Equation" r:id="rId13" imgW="533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748" y="3192347"/>
                        <a:ext cx="1266362" cy="373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164781"/>
              </p:ext>
            </p:extLst>
          </p:nvPr>
        </p:nvGraphicFramePr>
        <p:xfrm>
          <a:off x="5263006" y="3192851"/>
          <a:ext cx="1275302" cy="340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4" name="Equation" r:id="rId15" imgW="533160" imgH="190440" progId="Equation.DSMT4">
                  <p:embed/>
                </p:oleObj>
              </mc:Choice>
              <mc:Fallback>
                <p:oleObj name="Equation" r:id="rId15" imgW="533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3006" y="3192851"/>
                        <a:ext cx="1275302" cy="340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14869"/>
              </p:ext>
            </p:extLst>
          </p:nvPr>
        </p:nvGraphicFramePr>
        <p:xfrm>
          <a:off x="7296150" y="3186832"/>
          <a:ext cx="833395" cy="332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5" name="Equation" r:id="rId17" imgW="330120" imgH="177480" progId="Equation.DSMT4">
                  <p:embed/>
                </p:oleObj>
              </mc:Choice>
              <mc:Fallback>
                <p:oleObj name="Equation" r:id="rId17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3186832"/>
                        <a:ext cx="833395" cy="332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itle 1"/>
          <p:cNvSpPr txBox="1">
            <a:spLocks/>
          </p:cNvSpPr>
          <p:nvPr/>
        </p:nvSpPr>
        <p:spPr>
          <a:xfrm>
            <a:off x="3300032" y="4229100"/>
            <a:ext cx="2049208" cy="61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74426"/>
              </p:ext>
            </p:extLst>
          </p:nvPr>
        </p:nvGraphicFramePr>
        <p:xfrm>
          <a:off x="1402759" y="3852545"/>
          <a:ext cx="1037273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6" name="Equation" r:id="rId19" imgW="647640" imgH="228600" progId="Equation.DSMT4">
                  <p:embed/>
                </p:oleObj>
              </mc:Choice>
              <mc:Fallback>
                <p:oleObj name="Equation" r:id="rId19" imgW="64764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759" y="3852545"/>
                        <a:ext cx="1037273" cy="321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ectangle 9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042662" y="112091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81701" y="1363994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945720" y="1569720"/>
            <a:ext cx="75063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START</a:t>
            </a:r>
          </a:p>
        </p:txBody>
      </p:sp>
      <p:sp>
        <p:nvSpPr>
          <p:cNvPr id="71" name="Oval 70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6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10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12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13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14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15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16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17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18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19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20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22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23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24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25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26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27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28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29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30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32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33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34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35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36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37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38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39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40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41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42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43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44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7726680" y="304800"/>
            <a:ext cx="1188720" cy="11887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45</a:t>
            </a:r>
            <a:endParaRPr lang="en-US" sz="105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773759"/>
              </p:ext>
            </p:extLst>
          </p:nvPr>
        </p:nvGraphicFramePr>
        <p:xfrm>
          <a:off x="2437463" y="3685929"/>
          <a:ext cx="1615824" cy="63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7" name="Equation" r:id="rId21" imgW="1002960" imgH="393480" progId="Equation.DSMT4">
                  <p:embed/>
                </p:oleObj>
              </mc:Choice>
              <mc:Fallback>
                <p:oleObj name="Equation" r:id="rId21" imgW="1002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437463" y="3685929"/>
                        <a:ext cx="1615824" cy="634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29907"/>
              </p:ext>
            </p:extLst>
          </p:nvPr>
        </p:nvGraphicFramePr>
        <p:xfrm>
          <a:off x="3973993" y="3684070"/>
          <a:ext cx="4336136" cy="67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8" name="Equation" r:id="rId23" imgW="2692080" imgH="419040" progId="Equation.DSMT4">
                  <p:embed/>
                </p:oleObj>
              </mc:Choice>
              <mc:Fallback>
                <p:oleObj name="Equation" r:id="rId23" imgW="2692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73993" y="3684070"/>
                        <a:ext cx="4336136" cy="674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28"/>
          <p:cNvSpPr txBox="1">
            <a:spLocks noChangeArrowheads="1"/>
          </p:cNvSpPr>
          <p:nvPr/>
        </p:nvSpPr>
        <p:spPr bwMode="auto">
          <a:xfrm>
            <a:off x="5181600" y="1419313"/>
            <a:ext cx="591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i="1" dirty="0">
                <a:latin typeface="Century Gothic" pitchFamily="34" charset="0"/>
              </a:rPr>
              <a:t>4</a:t>
            </a:r>
            <a:r>
              <a:rPr lang="en-US" b="1" i="1" dirty="0" smtClean="0">
                <a:latin typeface="Century Gothic" pitchFamily="34" charset="0"/>
              </a:rPr>
              <a:t>0</a:t>
            </a:r>
            <a:r>
              <a:rPr lang="en-US" b="1" i="1" baseline="30000" dirty="0" smtClean="0">
                <a:latin typeface="Century Gothic" pitchFamily="34" charset="0"/>
              </a:rPr>
              <a:t>0</a:t>
            </a:r>
            <a:endParaRPr lang="en-US" b="1" i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0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9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6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0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4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8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5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0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000"/>
                            </p:stCondLst>
                            <p:childTnLst>
                              <p:par>
                                <p:cTn id="163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4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7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8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2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6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9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4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7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8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1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2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6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9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0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7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8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1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5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9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7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1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5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9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3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7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1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5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59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4000"/>
                            </p:stCondLst>
                            <p:childTnLst>
                              <p:par>
                                <p:cTn id="263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5000"/>
                            </p:stCondLst>
                            <p:childTnLst>
                              <p:par>
                                <p:cTn id="267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71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75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79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9000"/>
                            </p:stCondLst>
                            <p:childTnLst>
                              <p:par>
                                <p:cTn id="283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0000"/>
                            </p:stCondLst>
                            <p:childTnLst>
                              <p:par>
                                <p:cTn id="287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91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95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3000"/>
                            </p:stCondLst>
                            <p:childTnLst>
                              <p:par>
                                <p:cTn id="299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303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5000"/>
                            </p:stCondLst>
                            <p:childTnLst>
                              <p:par>
                                <p:cTn id="307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11" presetID="21" presetClass="exit" presetSubtype="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64" grpId="0"/>
      <p:bldP spid="70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>
            <a:endCxn id="5" idx="0"/>
          </p:cNvCxnSpPr>
          <p:nvPr/>
        </p:nvCxnSpPr>
        <p:spPr>
          <a:xfrm>
            <a:off x="4572000" y="228600"/>
            <a:ext cx="0" cy="46863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0" y="228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25413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71501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867201"/>
              </p:ext>
            </p:extLst>
          </p:nvPr>
        </p:nvGraphicFramePr>
        <p:xfrm>
          <a:off x="795594" y="1072956"/>
          <a:ext cx="3194106" cy="1748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9" name="Equation" r:id="rId4" imgW="1269720" imgH="927000" progId="Equation.DSMT4">
                  <p:embed/>
                </p:oleObj>
              </mc:Choice>
              <mc:Fallback>
                <p:oleObj name="Equation" r:id="rId4" imgW="126972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594" y="1072956"/>
                        <a:ext cx="3194106" cy="1748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9828" y="3105150"/>
            <a:ext cx="323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sin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58956"/>
              </p:ext>
            </p:extLst>
          </p:nvPr>
        </p:nvGraphicFramePr>
        <p:xfrm>
          <a:off x="790917" y="3764024"/>
          <a:ext cx="3218766" cy="712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0" name="Equation" r:id="rId6" imgW="1333440" imgH="393480" progId="Equation.DSMT4">
                  <p:embed/>
                </p:oleObj>
              </mc:Choice>
              <mc:Fallback>
                <p:oleObj name="Equation" r:id="rId6" imgW="1333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0917" y="3764024"/>
                        <a:ext cx="3218766" cy="712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713509" y="632222"/>
            <a:ext cx="4095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342740"/>
              </p:ext>
            </p:extLst>
          </p:nvPr>
        </p:nvGraphicFramePr>
        <p:xfrm>
          <a:off x="4876800" y="1123950"/>
          <a:ext cx="3689297" cy="81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1" name="Equation" r:id="rId8" imgW="1333440" imgH="393480" progId="Equation.DSMT4">
                  <p:embed/>
                </p:oleObj>
              </mc:Choice>
              <mc:Fallback>
                <p:oleObj name="Equation" r:id="rId8" imgW="1333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76800" y="1123950"/>
                        <a:ext cx="3689297" cy="816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980963"/>
              </p:ext>
            </p:extLst>
          </p:nvPr>
        </p:nvGraphicFramePr>
        <p:xfrm>
          <a:off x="4859943" y="2020422"/>
          <a:ext cx="3750657" cy="703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2" name="Equation" r:id="rId10" imgW="1574640" imgH="393480" progId="Equation.DSMT4">
                  <p:embed/>
                </p:oleObj>
              </mc:Choice>
              <mc:Fallback>
                <p:oleObj name="Equation" r:id="rId10" imgW="1574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59943" y="2020422"/>
                        <a:ext cx="3750657" cy="703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544717"/>
              </p:ext>
            </p:extLst>
          </p:nvPr>
        </p:nvGraphicFramePr>
        <p:xfrm>
          <a:off x="4876800" y="2706222"/>
          <a:ext cx="1725763" cy="703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3" name="Equation" r:id="rId12" imgW="723600" imgH="393480" progId="Equation.DSMT4">
                  <p:embed/>
                </p:oleObj>
              </mc:Choice>
              <mc:Fallback>
                <p:oleObj name="Equation" r:id="rId12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76800" y="2706222"/>
                        <a:ext cx="1725763" cy="703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944891"/>
              </p:ext>
            </p:extLst>
          </p:nvPr>
        </p:nvGraphicFramePr>
        <p:xfrm>
          <a:off x="4800600" y="3548244"/>
          <a:ext cx="1695779" cy="392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4" name="Equation" r:id="rId14" imgW="660240" imgH="203040" progId="Equation.DSMT4">
                  <p:embed/>
                </p:oleObj>
              </mc:Choice>
              <mc:Fallback>
                <p:oleObj name="Equation" r:id="rId14" imgW="660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00600" y="3548244"/>
                        <a:ext cx="1695779" cy="392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480326"/>
              </p:ext>
            </p:extLst>
          </p:nvPr>
        </p:nvGraphicFramePr>
        <p:xfrm>
          <a:off x="4800600" y="4095750"/>
          <a:ext cx="3239319" cy="45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5" name="Equation" r:id="rId16" imgW="1358640" imgH="253800" progId="Equation.DSMT4">
                  <p:embed/>
                </p:oleObj>
              </mc:Choice>
              <mc:Fallback>
                <p:oleObj name="Equation" r:id="rId16" imgW="1358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00600" y="4095750"/>
                        <a:ext cx="3239319" cy="454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II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9144000" cy="352425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 THỐNG BÀI TẬP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114425"/>
            <a:ext cx="1066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TÍCH VÔ HƯỚNG VÀ ỨNG 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4" idx="3"/>
            <a:endCxn id="19" idx="1"/>
          </p:cNvCxnSpPr>
          <p:nvPr/>
        </p:nvCxnSpPr>
        <p:spPr>
          <a:xfrm flipV="1">
            <a:off x="1371600" y="1352550"/>
            <a:ext cx="1524000" cy="9810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</p:cNvCxnSpPr>
          <p:nvPr/>
        </p:nvCxnSpPr>
        <p:spPr>
          <a:xfrm>
            <a:off x="1371600" y="2333625"/>
            <a:ext cx="1504950" cy="1104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Alternate Process 18"/>
          <p:cNvSpPr/>
          <p:nvPr/>
        </p:nvSpPr>
        <p:spPr>
          <a:xfrm>
            <a:off x="2895600" y="771525"/>
            <a:ext cx="1133475" cy="11620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TÍCH VÔ HƯỚNG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2895600" y="2600325"/>
            <a:ext cx="1123950" cy="14859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HTL TRONG TAM GIÁC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048124" y="704850"/>
            <a:ext cx="1133476" cy="542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31" idx="1"/>
          </p:cNvCxnSpPr>
          <p:nvPr/>
        </p:nvCxnSpPr>
        <p:spPr>
          <a:xfrm flipV="1">
            <a:off x="4029075" y="1209675"/>
            <a:ext cx="1171575" cy="571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29075" y="1266825"/>
            <a:ext cx="1152525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29075" y="1266825"/>
            <a:ext cx="1171575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200650" y="495300"/>
            <a:ext cx="3429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00650" y="1019175"/>
            <a:ext cx="3429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200650" y="1552575"/>
            <a:ext cx="3429000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TVH 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29225" y="2219325"/>
            <a:ext cx="34290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TVH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295901" y="3133725"/>
            <a:ext cx="333375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286374" y="3857625"/>
            <a:ext cx="334327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010025" y="3343275"/>
            <a:ext cx="124777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3"/>
          </p:cNvCxnSpPr>
          <p:nvPr/>
        </p:nvCxnSpPr>
        <p:spPr>
          <a:xfrm>
            <a:off x="4019550" y="3343275"/>
            <a:ext cx="1238250" cy="742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867400" y="446722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..........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10250" y="26384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06107"/>
              </p:ext>
            </p:extLst>
          </p:nvPr>
        </p:nvGraphicFramePr>
        <p:xfrm>
          <a:off x="5244906" y="271108"/>
          <a:ext cx="3650570" cy="374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2" name="Equation" r:id="rId3" imgW="1638000" imgH="253800" progId="Equation.DSMT4">
                  <p:embed/>
                </p:oleObj>
              </mc:Choice>
              <mc:Fallback>
                <p:oleObj name="Equation" r:id="rId3" imgW="1638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4906" y="271108"/>
                        <a:ext cx="3650570" cy="3745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980814"/>
              </p:ext>
            </p:extLst>
          </p:nvPr>
        </p:nvGraphicFramePr>
        <p:xfrm>
          <a:off x="2933700" y="581025"/>
          <a:ext cx="114300" cy="130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3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581025"/>
                        <a:ext cx="114300" cy="1309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20390" y="228600"/>
            <a:ext cx="40689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ABC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34635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480008" y="647814"/>
            <a:ext cx="48018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minh ABC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vuông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tại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diện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ABC.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095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14859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144041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4369" y="1511097"/>
            <a:ext cx="4264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B,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500m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300m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845922"/>
              </p:ext>
            </p:extLst>
          </p:nvPr>
        </p:nvGraphicFramePr>
        <p:xfrm>
          <a:off x="3860696" y="2602531"/>
          <a:ext cx="661916" cy="335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4" name="Equation" r:id="rId7" imgW="355320" imgH="228600" progId="Equation.DSMT4">
                  <p:embed/>
                </p:oleObj>
              </mc:Choice>
              <mc:Fallback>
                <p:oleObj name="Equation" r:id="rId7" imgW="355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60696" y="2602531"/>
                        <a:ext cx="661916" cy="335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304800" y="35433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4800" y="354242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92774" y="3523612"/>
                <a:ext cx="7224860" cy="71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30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Ox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Oy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AB=1.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OB.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774" y="3523612"/>
                <a:ext cx="7224860" cy="717953"/>
              </a:xfrm>
              <a:prstGeom prst="rect">
                <a:avLst/>
              </a:prstGeom>
              <a:blipFill rotWithShape="1">
                <a:blip r:embed="rId10"/>
                <a:stretch>
                  <a:fillRect l="-843" t="-4237" r="-843" b="-1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257624" y="4233182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2774" y="4248150"/>
            <a:ext cx="7370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12 cm,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16 cm,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 cm. 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góc nhỏ nhất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r của tam giác ABC.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42481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54064"/>
              </p:ext>
            </p:extLst>
          </p:nvPr>
        </p:nvGraphicFramePr>
        <p:xfrm>
          <a:off x="5079226" y="2673757"/>
          <a:ext cx="321170" cy="27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5" name="Equation" r:id="rId11" imgW="241200" imgH="203040" progId="Equation.DSMT4">
                  <p:embed/>
                </p:oleObj>
              </mc:Choice>
              <mc:Fallback>
                <p:oleObj name="Equation" r:id="rId11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79226" y="2673757"/>
                        <a:ext cx="321170" cy="27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459562" y="1531630"/>
            <a:ext cx="3913037" cy="1986927"/>
            <a:chOff x="1285875" y="99685"/>
            <a:chExt cx="6722425" cy="407193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875" y="99685"/>
              <a:ext cx="6211431" cy="4071938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6324600" y="188595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410200" y="3546217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190750" y="2727067"/>
              <a:ext cx="3276600" cy="94589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32" idx="2"/>
            </p:cNvCxnSpPr>
            <p:nvPr/>
          </p:nvCxnSpPr>
          <p:spPr>
            <a:xfrm flipV="1">
              <a:off x="2286000" y="1962150"/>
              <a:ext cx="4038600" cy="8001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481502" y="1417557"/>
              <a:ext cx="709248" cy="119841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21382" y="3187034"/>
              <a:ext cx="855618" cy="9003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87577" y="1027369"/>
              <a:ext cx="723409" cy="119841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95088" y="3008770"/>
              <a:ext cx="2019299" cy="9461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500m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86460" y="2372317"/>
              <a:ext cx="2021840" cy="9461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00m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1" name="Straight Connector 40"/>
          <p:cNvCxnSpPr>
            <a:stCxn id="33" idx="4"/>
          </p:cNvCxnSpPr>
          <p:nvPr/>
        </p:nvCxnSpPr>
        <p:spPr>
          <a:xfrm flipV="1">
            <a:off x="7904633" y="2368016"/>
            <a:ext cx="632895" cy="9197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557762"/>
              </p:ext>
            </p:extLst>
          </p:nvPr>
        </p:nvGraphicFramePr>
        <p:xfrm>
          <a:off x="7540180" y="2767292"/>
          <a:ext cx="473753" cy="397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6" name="Equation" r:id="rId14" imgW="241200" imgH="203040" progId="Equation.DSMT4">
                  <p:embed/>
                </p:oleObj>
              </mc:Choice>
              <mc:Fallback>
                <p:oleObj name="Equation" r:id="rId14" imgW="241200" imgH="203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180" y="2767292"/>
                        <a:ext cx="473753" cy="397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863536"/>
              </p:ext>
            </p:extLst>
          </p:nvPr>
        </p:nvGraphicFramePr>
        <p:xfrm>
          <a:off x="1654808" y="1317300"/>
          <a:ext cx="5901650" cy="607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5" name="Equation" r:id="rId3" imgW="1638000" imgH="253800" progId="Equation.DSMT4">
                  <p:embed/>
                </p:oleObj>
              </mc:Choice>
              <mc:Fallback>
                <p:oleObj name="Equation" r:id="rId3" imgW="1638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808" y="1317300"/>
                        <a:ext cx="5901650" cy="607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4400" y="792497"/>
            <a:ext cx="57987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ABC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87265" y="1863269"/>
            <a:ext cx="66436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minh ABC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ABC.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5854" y="28575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2177" y="2647950"/>
            <a:ext cx="195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962494"/>
              </p:ext>
            </p:extLst>
          </p:nvPr>
        </p:nvGraphicFramePr>
        <p:xfrm>
          <a:off x="1447800" y="3100090"/>
          <a:ext cx="2954131" cy="53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6" name="Equation" r:id="rId5" imgW="952200" imgH="228600" progId="Equation.DSMT4">
                  <p:embed/>
                </p:oleObj>
              </mc:Choice>
              <mc:Fallback>
                <p:oleObj name="Equation" r:id="rId5" imgW="952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3100090"/>
                        <a:ext cx="2954131" cy="53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447161"/>
              </p:ext>
            </p:extLst>
          </p:nvPr>
        </p:nvGraphicFramePr>
        <p:xfrm>
          <a:off x="1438275" y="3600450"/>
          <a:ext cx="4536953" cy="52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7" name="Equation" r:id="rId7" imgW="1549080" imgH="241200" progId="Equation.DSMT4">
                  <p:embed/>
                </p:oleObj>
              </mc:Choice>
              <mc:Fallback>
                <p:oleObj name="Equation" r:id="rId7" imgW="1549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38275" y="3600450"/>
                        <a:ext cx="4536953" cy="529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337897"/>
              </p:ext>
            </p:extLst>
          </p:nvPr>
        </p:nvGraphicFramePr>
        <p:xfrm>
          <a:off x="2080541" y="3970337"/>
          <a:ext cx="373062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8" name="Equation" r:id="rId9" imgW="1079280" imgH="393480" progId="Equation.DSMT4">
                  <p:embed/>
                </p:oleObj>
              </mc:Choice>
              <mc:Fallback>
                <p:oleObj name="Equation" r:id="rId9" imgW="1079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80541" y="3970337"/>
                        <a:ext cx="3730625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5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179085"/>
            <a:ext cx="152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6251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B,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300 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643698"/>
              </p:ext>
            </p:extLst>
          </p:nvPr>
        </p:nvGraphicFramePr>
        <p:xfrm>
          <a:off x="4791076" y="1157555"/>
          <a:ext cx="838200" cy="36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3" name="Equation" r:id="rId3" imgW="355320" imgH="228600" progId="Equation.DSMT4">
                  <p:embed/>
                </p:oleObj>
              </mc:Choice>
              <mc:Fallback>
                <p:oleObj name="Equation" r:id="rId3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6" y="1157555"/>
                        <a:ext cx="838200" cy="361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38332"/>
              </p:ext>
            </p:extLst>
          </p:nvPr>
        </p:nvGraphicFramePr>
        <p:xfrm>
          <a:off x="6126484" y="1219200"/>
          <a:ext cx="388616" cy="32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4" name="Equation" r:id="rId5" imgW="241200" imgH="203040" progId="Equation.DSMT4">
                  <p:embed/>
                </p:oleObj>
              </mc:Choice>
              <mc:Fallback>
                <p:oleObj name="Equation" r:id="rId5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6484" y="1219200"/>
                        <a:ext cx="388616" cy="327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557885" y="1771894"/>
            <a:ext cx="5495925" cy="2970719"/>
            <a:chOff x="1285875" y="99685"/>
            <a:chExt cx="6211431" cy="409597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875" y="99685"/>
              <a:ext cx="6211431" cy="4071938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6324600" y="188595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10200" y="3546217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90750" y="2727067"/>
              <a:ext cx="3276600" cy="94589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3" idx="2"/>
            </p:cNvCxnSpPr>
            <p:nvPr/>
          </p:nvCxnSpPr>
          <p:spPr>
            <a:xfrm flipV="1">
              <a:off x="2286000" y="1962150"/>
              <a:ext cx="4038600" cy="8001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28774" y="2178844"/>
              <a:ext cx="504825" cy="80627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21384" y="3389382"/>
              <a:ext cx="504825" cy="80627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48437" y="1437292"/>
              <a:ext cx="504825" cy="80627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0" y="3203971"/>
              <a:ext cx="1257300" cy="7214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500m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75129" y="2743200"/>
              <a:ext cx="1293854" cy="7214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00m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3" name="Straight Connector 22"/>
          <p:cNvCxnSpPr>
            <a:stCxn id="14" idx="5"/>
          </p:cNvCxnSpPr>
          <p:nvPr/>
        </p:nvCxnSpPr>
        <p:spPr>
          <a:xfrm flipV="1">
            <a:off x="5322219" y="3099545"/>
            <a:ext cx="769512" cy="12663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914105"/>
              </p:ext>
            </p:extLst>
          </p:nvPr>
        </p:nvGraphicFramePr>
        <p:xfrm>
          <a:off x="4948360" y="3754435"/>
          <a:ext cx="5921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5" name="Equation" r:id="rId8" imgW="241200" imgH="203040" progId="Equation.DSMT4">
                  <p:embed/>
                </p:oleObj>
              </mc:Choice>
              <mc:Fallback>
                <p:oleObj name="Equation" r:id="rId8" imgW="241200" imgH="203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360" y="3754435"/>
                        <a:ext cx="59213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4" y="-244733"/>
            <a:ext cx="6211431" cy="40719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24600" y="188595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3546217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3600" y="2667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190750" y="2727067"/>
            <a:ext cx="3276600" cy="9458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5" idx="2"/>
          </p:cNvCxnSpPr>
          <p:nvPr/>
        </p:nvCxnSpPr>
        <p:spPr>
          <a:xfrm flipV="1">
            <a:off x="2286000" y="1962150"/>
            <a:ext cx="4038600" cy="80010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28774" y="2178844"/>
            <a:ext cx="50482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9484" y="3113157"/>
            <a:ext cx="50482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48437" y="1437293"/>
            <a:ext cx="50482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0" y="3203972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500m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6462" y="27432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00m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stCxn id="6" idx="7"/>
          </p:cNvCxnSpPr>
          <p:nvPr/>
        </p:nvCxnSpPr>
        <p:spPr>
          <a:xfrm flipV="1">
            <a:off x="5540282" y="2038351"/>
            <a:ext cx="860518" cy="15301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699911"/>
              </p:ext>
            </p:extLst>
          </p:nvPr>
        </p:nvGraphicFramePr>
        <p:xfrm>
          <a:off x="1839959" y="3827205"/>
          <a:ext cx="61166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" name="Equation" r:id="rId4" imgW="3162240" imgH="266400" progId="Equation.DSMT4">
                  <p:embed/>
                </p:oleObj>
              </mc:Choice>
              <mc:Fallback>
                <p:oleObj name="Equation" r:id="rId4" imgW="31622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9959" y="3827205"/>
                        <a:ext cx="6116637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628774" y="4305300"/>
            <a:ext cx="7210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500+300 - 487,23=312,77(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600" y="417195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HD: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052990"/>
              </p:ext>
            </p:extLst>
          </p:nvPr>
        </p:nvGraphicFramePr>
        <p:xfrm>
          <a:off x="5043533" y="3039804"/>
          <a:ext cx="5921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" name="Equation" r:id="rId6" imgW="241200" imgH="203040" progId="Equation.DSMT4">
                  <p:embed/>
                </p:oleObj>
              </mc:Choice>
              <mc:Fallback>
                <p:oleObj name="Equation" r:id="rId6" imgW="241200" imgH="203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533" y="3039804"/>
                        <a:ext cx="59213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0" grpId="0" animBg="1"/>
      <p:bldP spid="21" grpId="0" animBg="1"/>
      <p:bldP spid="22" grpId="0" animBg="1"/>
      <p:bldP spid="26" grpId="0"/>
      <p:bldP spid="27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40005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1085850"/>
                <a:ext cx="7467600" cy="1399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30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Ox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Oy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AB=1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OB.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47800"/>
                <a:ext cx="7467600" cy="1424685"/>
              </a:xfrm>
              <a:prstGeom prst="rect">
                <a:avLst/>
              </a:prstGeom>
              <a:blipFill rotWithShape="1">
                <a:blip r:embed="rId3"/>
                <a:stretch>
                  <a:fillRect l="-1714" t="-1288" r="-1633" b="-1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476240" y="2332047"/>
            <a:ext cx="195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93712"/>
            <a:ext cx="4044950" cy="19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774692"/>
            <a:ext cx="4191000" cy="19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361950"/>
          </a:xfrm>
          <a:prstGeom prst="rect">
            <a:avLst/>
          </a:prstGeom>
          <a:solidFill>
            <a:srgbClr val="26F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900588"/>
              </p:ext>
            </p:extLst>
          </p:nvPr>
        </p:nvGraphicFramePr>
        <p:xfrm>
          <a:off x="3769541" y="2642738"/>
          <a:ext cx="5098234" cy="7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Equation" r:id="rId6" imgW="2616120" imgH="393480" progId="Equation.DSMT4">
                  <p:embed/>
                </p:oleObj>
              </mc:Choice>
              <mc:Fallback>
                <p:oleObj name="Equation" r:id="rId6" imgW="2616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9541" y="2642738"/>
                        <a:ext cx="5098234" cy="7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48125" y="3409950"/>
            <a:ext cx="240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112898"/>
              </p:ext>
            </p:extLst>
          </p:nvPr>
        </p:nvGraphicFramePr>
        <p:xfrm>
          <a:off x="6398476" y="3365202"/>
          <a:ext cx="2474871" cy="42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Equation" r:id="rId8" imgW="1269720" imgH="215640" progId="Equation.DSMT4">
                  <p:embed/>
                </p:oleObj>
              </mc:Choice>
              <mc:Fallback>
                <p:oleObj name="Equation" r:id="rId8" imgW="1269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98476" y="3365202"/>
                        <a:ext cx="2474871" cy="420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95799" y="3943350"/>
            <a:ext cx="434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OB=2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2016</TotalTime>
  <Words>1125</Words>
  <Application>Microsoft Office PowerPoint</Application>
  <PresentationFormat>On-screen Show (16:9)</PresentationFormat>
  <Paragraphs>317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</vt:lpstr>
      <vt:lpstr>Câu 2</vt:lpstr>
      <vt:lpstr>Câu 3</vt:lpstr>
      <vt:lpstr>Câu 4</vt:lpstr>
      <vt:lpstr>Câu 5</vt:lpstr>
      <vt:lpstr>Câu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169</cp:revision>
  <dcterms:created xsi:type="dcterms:W3CDTF">2017-12-09T07:19:29Z</dcterms:created>
  <dcterms:modified xsi:type="dcterms:W3CDTF">2018-02-01T03:42:53Z</dcterms:modified>
</cp:coreProperties>
</file>