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9" r:id="rId4"/>
    <p:sldId id="258" r:id="rId5"/>
    <p:sldId id="280" r:id="rId6"/>
    <p:sldId id="263" r:id="rId7"/>
    <p:sldId id="259" r:id="rId8"/>
    <p:sldId id="281" r:id="rId9"/>
    <p:sldId id="260" r:id="rId10"/>
    <p:sldId id="264" r:id="rId11"/>
    <p:sldId id="282" r:id="rId12"/>
    <p:sldId id="265" r:id="rId13"/>
    <p:sldId id="267" r:id="rId14"/>
    <p:sldId id="268" r:id="rId15"/>
    <p:sldId id="270" r:id="rId16"/>
    <p:sldId id="271" r:id="rId17"/>
    <p:sldId id="283" r:id="rId18"/>
    <p:sldId id="269" r:id="rId19"/>
    <p:sldId id="272" r:id="rId20"/>
    <p:sldId id="284" r:id="rId21"/>
    <p:sldId id="266" r:id="rId22"/>
    <p:sldId id="275" r:id="rId23"/>
    <p:sldId id="277" r:id="rId24"/>
    <p:sldId id="276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A"/>
    <a:srgbClr val="FFCCFF"/>
    <a:srgbClr val="001D58"/>
    <a:srgbClr val="E2E2E2"/>
    <a:srgbClr val="660033"/>
    <a:srgbClr val="FFB7FF"/>
    <a:srgbClr val="00005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095E0-39F5-4BDB-9C1E-58FB82A1D097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6D403-70B1-4A3F-A892-AD4E23273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7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6D403-70B1-4A3F-A892-AD4E2327379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6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D514-5F69-4E36-B29E-C355AAE6618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99D1-1359-4BCE-A6AB-E81958D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D514-5F69-4E36-B29E-C355AAE6618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99D1-1359-4BCE-A6AB-E81958D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D514-5F69-4E36-B29E-C355AAE6618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99D1-1359-4BCE-A6AB-E81958D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D514-5F69-4E36-B29E-C355AAE6618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99D1-1359-4BCE-A6AB-E81958D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D514-5F69-4E36-B29E-C355AAE6618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99D1-1359-4BCE-A6AB-E81958D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D514-5F69-4E36-B29E-C355AAE6618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99D1-1359-4BCE-A6AB-E81958D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D514-5F69-4E36-B29E-C355AAE6618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99D1-1359-4BCE-A6AB-E81958D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D514-5F69-4E36-B29E-C355AAE6618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99D1-1359-4BCE-A6AB-E81958D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D514-5F69-4E36-B29E-C355AAE6618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99D1-1359-4BCE-A6AB-E81958D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D514-5F69-4E36-B29E-C355AAE6618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99D1-1359-4BCE-A6AB-E81958D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D514-5F69-4E36-B29E-C355AAE6618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99D1-1359-4BCE-A6AB-E81958D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3D514-5F69-4E36-B29E-C355AAE6618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A99D1-1359-4BCE-A6AB-E81958D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Videos\T&#7893;ng%20h&#7907;p%20h&#236;nh%20&#7843;nh%20v&#7873;%20s&#7913;c%20t&#224;n%20ph&#225;%20c&#7911;a%20c&#417;n%20b&#227;o%20s&#7889;%2010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8.xml"/><Relationship Id="rId4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Videos\C&#7853;n%20C&#7843;nh%20S&#7913;c%20M&#7841;nh%20C&#7921;c%20K&#7923;%20L&#7899;n%20C&#7911;a%20L&#360;%20QU&#201;T.mp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ages2589590_TAN_TR__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8610600" cy="556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3400" y="2362200"/>
            <a:ext cx="845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KÍNH CHÀO QUÝ THẦY CÔ ĐÃ ĐẾN DỰ GIỜ THĂM LỚP  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SỰ TÀN PHÁ CỦA BÃO</a:t>
            </a:r>
            <a:endParaRPr lang="en-US" b="1" dirty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ổng hợp hình ảnh về sức tàn phá của cơn bão số 1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1524000"/>
            <a:ext cx="79248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n do tu nhien Viet Na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615580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77000" y="609600"/>
            <a:ext cx="2438400" cy="34163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n do tu nhien Viet Na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615580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77000" y="609600"/>
            <a:ext cx="2438400" cy="45243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n do tu nhien Viet Na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615580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77000" y="609600"/>
            <a:ext cx="2438400" cy="50783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3600" b="1" dirty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4" descr="Fairy tal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4517" name="Group 5"/>
          <p:cNvGraphicFramePr>
            <a:graphicFrameLocks noGrp="1"/>
          </p:cNvGraphicFramePr>
          <p:nvPr/>
        </p:nvGraphicFramePr>
        <p:xfrm>
          <a:off x="0" y="0"/>
          <a:ext cx="9429750" cy="6705600"/>
        </p:xfrm>
        <a:graphic>
          <a:graphicData uri="http://schemas.openxmlformats.org/drawingml/2006/table">
            <a:tbl>
              <a:tblPr/>
              <a:tblGrid>
                <a:gridCol w="980719"/>
                <a:gridCol w="2037235"/>
                <a:gridCol w="2187281"/>
                <a:gridCol w="2111484"/>
                <a:gridCol w="2113031"/>
              </a:tblGrid>
              <a:tr h="734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xảy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chống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0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18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02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565" name="Text Box 3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990600"/>
            <a:ext cx="114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 err="1">
                <a:solidFill>
                  <a:srgbClr val="660033"/>
                </a:solidFill>
              </a:rPr>
              <a:t>Ngập</a:t>
            </a:r>
            <a:r>
              <a:rPr lang="en-US" sz="2400" b="1" dirty="0">
                <a:solidFill>
                  <a:srgbClr val="660033"/>
                </a:solidFill>
              </a:rPr>
              <a:t> </a:t>
            </a:r>
            <a:r>
              <a:rPr lang="en-US" sz="2400" b="1" dirty="0" err="1">
                <a:solidFill>
                  <a:srgbClr val="660033"/>
                </a:solidFill>
              </a:rPr>
              <a:t>lụt</a:t>
            </a:r>
            <a:endParaRPr lang="en-US" sz="2400" dirty="0">
              <a:solidFill>
                <a:srgbClr val="660033"/>
              </a:solidFill>
            </a:endParaRPr>
          </a:p>
        </p:txBody>
      </p:sp>
      <p:sp>
        <p:nvSpPr>
          <p:cNvPr id="22566" name="Text Box 3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0" y="2895600"/>
            <a:ext cx="114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 err="1">
                <a:solidFill>
                  <a:srgbClr val="660033"/>
                </a:solidFill>
              </a:rPr>
              <a:t>Lũ</a:t>
            </a:r>
            <a:r>
              <a:rPr lang="en-US" sz="2400" b="1" dirty="0">
                <a:solidFill>
                  <a:srgbClr val="660033"/>
                </a:solidFill>
              </a:rPr>
              <a:t> </a:t>
            </a:r>
            <a:r>
              <a:rPr lang="en-US" sz="2400" b="1" dirty="0" err="1">
                <a:solidFill>
                  <a:srgbClr val="660033"/>
                </a:solidFill>
              </a:rPr>
              <a:t>Quét</a:t>
            </a:r>
            <a:endParaRPr lang="en-US" sz="2400" dirty="0">
              <a:solidFill>
                <a:srgbClr val="660033"/>
              </a:solidFill>
            </a:endParaRPr>
          </a:p>
        </p:txBody>
      </p:sp>
      <p:sp>
        <p:nvSpPr>
          <p:cNvPr id="22567" name="Text Box 3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0" y="5181600"/>
            <a:ext cx="114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 err="1">
                <a:solidFill>
                  <a:srgbClr val="660033"/>
                </a:solidFill>
              </a:rPr>
              <a:t>Hạn</a:t>
            </a:r>
            <a:r>
              <a:rPr lang="en-US" sz="2400" b="1" dirty="0">
                <a:solidFill>
                  <a:srgbClr val="660033"/>
                </a:solidFill>
              </a:rPr>
              <a:t> </a:t>
            </a:r>
            <a:r>
              <a:rPr lang="en-US" sz="2400" b="1" dirty="0" err="1">
                <a:solidFill>
                  <a:srgbClr val="660033"/>
                </a:solidFill>
              </a:rPr>
              <a:t>hán</a:t>
            </a:r>
            <a:endParaRPr lang="en-US" sz="2400" b="1" dirty="0">
              <a:solidFill>
                <a:srgbClr val="660033"/>
              </a:solidFill>
            </a:endParaRPr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7391400" y="762000"/>
            <a:ext cx="2057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err="1">
                <a:solidFill>
                  <a:srgbClr val="0000FF"/>
                </a:solidFill>
              </a:rPr>
              <a:t>Xây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dựng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đê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công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trình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thủy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lợi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thoát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lũ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và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ngăn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thủy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triều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4553" name="Text Box 41"/>
          <p:cNvSpPr txBox="1">
            <a:spLocks noChangeArrowheads="1"/>
          </p:cNvSpPr>
          <p:nvPr/>
        </p:nvSpPr>
        <p:spPr bwMode="auto">
          <a:xfrm>
            <a:off x="7315200" y="2438400"/>
            <a:ext cx="2209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- </a:t>
            </a:r>
            <a:r>
              <a:rPr lang="en-US" sz="2000" b="1" dirty="0" err="1">
                <a:solidFill>
                  <a:srgbClr val="0000FF"/>
                </a:solidFill>
              </a:rPr>
              <a:t>Quy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hoạch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điểm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dân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cư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  <a:p>
            <a:pPr eaLnBrk="0" hangingPunct="0"/>
            <a:r>
              <a:rPr lang="en-US" sz="2000" b="1" dirty="0">
                <a:solidFill>
                  <a:srgbClr val="0000FF"/>
                </a:solidFill>
              </a:rPr>
              <a:t> - </a:t>
            </a:r>
            <a:r>
              <a:rPr lang="en-US" sz="2000" b="1" dirty="0" err="1">
                <a:solidFill>
                  <a:srgbClr val="0000FF"/>
                </a:solidFill>
              </a:rPr>
              <a:t>Sử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dụng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đất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hợp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lí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smtClean="0">
                <a:solidFill>
                  <a:srgbClr val="0000FF"/>
                </a:solidFill>
              </a:rPr>
              <a:t>XD </a:t>
            </a:r>
            <a:r>
              <a:rPr lang="en-US" sz="2000" b="1" dirty="0" err="1" smtClean="0">
                <a:solidFill>
                  <a:srgbClr val="0000FF"/>
                </a:solidFill>
              </a:rPr>
              <a:t>thủy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lợi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  <a:p>
            <a:pPr eaLnBrk="0" hangingPunct="0"/>
            <a:r>
              <a:rPr lang="en-US" sz="2000" b="1" dirty="0">
                <a:solidFill>
                  <a:srgbClr val="0000FF"/>
                </a:solidFill>
              </a:rPr>
              <a:t> - </a:t>
            </a:r>
            <a:r>
              <a:rPr lang="en-US" sz="2000" b="1" dirty="0" err="1">
                <a:solidFill>
                  <a:srgbClr val="0000FF"/>
                </a:solidFill>
              </a:rPr>
              <a:t>Trồng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rừng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5257800" y="781050"/>
            <a:ext cx="2057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err="1">
                <a:solidFill>
                  <a:srgbClr val="0000FF"/>
                </a:solidFill>
              </a:rPr>
              <a:t>Phá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hủy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mùa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màng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tắc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nghẽn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giao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thông</a:t>
            </a:r>
            <a:r>
              <a:rPr lang="en-US" sz="2000" b="1" dirty="0">
                <a:solidFill>
                  <a:srgbClr val="0000FF"/>
                </a:solidFill>
              </a:rPr>
              <a:t>, ô </a:t>
            </a:r>
            <a:r>
              <a:rPr lang="en-US" sz="2000" b="1" dirty="0" err="1">
                <a:solidFill>
                  <a:srgbClr val="0000FF"/>
                </a:solidFill>
              </a:rPr>
              <a:t>nhiễm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MT….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4555" name="Text Box 43"/>
          <p:cNvSpPr txBox="1">
            <a:spLocks noChangeArrowheads="1"/>
          </p:cNvSpPr>
          <p:nvPr/>
        </p:nvSpPr>
        <p:spPr bwMode="auto">
          <a:xfrm>
            <a:off x="3200400" y="838200"/>
            <a:ext cx="2057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- </a:t>
            </a:r>
            <a:r>
              <a:rPr lang="en-US" sz="2000" b="1" dirty="0" err="1" smtClean="0">
                <a:solidFill>
                  <a:srgbClr val="0000FF"/>
                </a:solidFill>
              </a:rPr>
              <a:t>Địa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hình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thấp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- </a:t>
            </a:r>
            <a:r>
              <a:rPr lang="en-US" sz="2000" b="1" dirty="0" err="1" smtClean="0">
                <a:solidFill>
                  <a:srgbClr val="0000FF"/>
                </a:solidFill>
              </a:rPr>
              <a:t>Mưa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nhiều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bão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lớn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thủy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triều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dâng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cao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4556" name="Text Box 44"/>
          <p:cNvSpPr txBox="1">
            <a:spLocks noChangeArrowheads="1"/>
          </p:cNvSpPr>
          <p:nvPr/>
        </p:nvSpPr>
        <p:spPr bwMode="auto">
          <a:xfrm>
            <a:off x="990600" y="762000"/>
            <a:ext cx="2057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dirty="0" smtClean="0">
                <a:solidFill>
                  <a:srgbClr val="0000FF"/>
                </a:solidFill>
              </a:rPr>
              <a:t> ĐBSH.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- ĐBSCL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- </a:t>
            </a:r>
            <a:r>
              <a:rPr lang="en-US" sz="2000" b="1" dirty="0" err="1" smtClean="0">
                <a:solidFill>
                  <a:srgbClr val="0000FF"/>
                </a:solidFill>
              </a:rPr>
              <a:t>Vùng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trũng</a:t>
            </a:r>
            <a:r>
              <a:rPr lang="en-US" sz="2000" b="1" dirty="0">
                <a:solidFill>
                  <a:srgbClr val="0000FF"/>
                </a:solidFill>
              </a:rPr>
              <a:t> BTB </a:t>
            </a:r>
            <a:r>
              <a:rPr lang="en-US" sz="2000" b="1" dirty="0" err="1">
                <a:solidFill>
                  <a:srgbClr val="0000FF"/>
                </a:solidFill>
              </a:rPr>
              <a:t>và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hạ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lưu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sông</a:t>
            </a:r>
            <a:r>
              <a:rPr lang="en-US" sz="2000" b="1" dirty="0">
                <a:solidFill>
                  <a:srgbClr val="0000FF"/>
                </a:solidFill>
              </a:rPr>
              <a:t> ở NTB.</a:t>
            </a:r>
          </a:p>
        </p:txBody>
      </p:sp>
      <p:sp>
        <p:nvSpPr>
          <p:cNvPr id="64557" name="Text Box 45"/>
          <p:cNvSpPr txBox="1">
            <a:spLocks noChangeArrowheads="1"/>
          </p:cNvSpPr>
          <p:nvPr/>
        </p:nvSpPr>
        <p:spPr bwMode="auto">
          <a:xfrm>
            <a:off x="1143000" y="2590800"/>
            <a:ext cx="2057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- </a:t>
            </a:r>
            <a:r>
              <a:rPr lang="en-US" sz="2000" b="1" dirty="0" err="1" smtClean="0">
                <a:solidFill>
                  <a:srgbClr val="0000FF"/>
                </a:solidFill>
              </a:rPr>
              <a:t>Vùng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núi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phía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Bắc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- </a:t>
            </a:r>
            <a:r>
              <a:rPr lang="en-US" sz="2000" b="1" dirty="0" err="1" smtClean="0">
                <a:solidFill>
                  <a:srgbClr val="0000FF"/>
                </a:solidFill>
              </a:rPr>
              <a:t>Suốt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dải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miền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Trung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5257800" y="243840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Thiệt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hại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về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tính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mạng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và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tài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sản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của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dân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cư</a:t>
            </a:r>
            <a:r>
              <a:rPr lang="en-US" sz="2000" b="1" dirty="0">
                <a:solidFill>
                  <a:srgbClr val="0000FF"/>
                </a:solidFill>
              </a:rPr>
              <a:t>….</a:t>
            </a:r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3200400" y="2438400"/>
            <a:ext cx="2133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0000FF"/>
                </a:solidFill>
              </a:rPr>
              <a:t>- </a:t>
            </a:r>
            <a:r>
              <a:rPr lang="en-US" sz="2000" b="1" dirty="0" err="1" smtClean="0">
                <a:solidFill>
                  <a:srgbClr val="0000FF"/>
                </a:solidFill>
              </a:rPr>
              <a:t>Địa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hình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dốc</a:t>
            </a:r>
            <a:endParaRPr lang="en-US" sz="2000" b="1" dirty="0">
              <a:solidFill>
                <a:srgbClr val="0000FF"/>
              </a:solidFill>
            </a:endParaRPr>
          </a:p>
          <a:p>
            <a:pPr eaLnBrk="0" hangingPunct="0">
              <a:buFontTx/>
              <a:buChar char="-"/>
            </a:pP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Mưa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nhiều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tập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theo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mùa</a:t>
            </a:r>
            <a:endParaRPr lang="en-US" sz="2000" b="1" dirty="0">
              <a:solidFill>
                <a:srgbClr val="0000FF"/>
              </a:solidFill>
            </a:endParaRPr>
          </a:p>
          <a:p>
            <a:pPr eaLnBrk="0" hangingPunct="0"/>
            <a:r>
              <a:rPr lang="en-US" sz="2000" b="1" dirty="0">
                <a:solidFill>
                  <a:srgbClr val="0000FF"/>
                </a:solidFill>
              </a:rPr>
              <a:t>- </a:t>
            </a:r>
            <a:r>
              <a:rPr lang="en-US" sz="2000" b="1" dirty="0" err="1">
                <a:solidFill>
                  <a:srgbClr val="0000FF"/>
                </a:solidFill>
              </a:rPr>
              <a:t>Rừng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bị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chặt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phá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4561" name="Text Box 49"/>
          <p:cNvSpPr txBox="1">
            <a:spLocks noChangeArrowheads="1"/>
          </p:cNvSpPr>
          <p:nvPr/>
        </p:nvSpPr>
        <p:spPr bwMode="auto">
          <a:xfrm>
            <a:off x="914400" y="46482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64562" name="Text Box 50"/>
          <p:cNvSpPr txBox="1">
            <a:spLocks noChangeArrowheads="1"/>
          </p:cNvSpPr>
          <p:nvPr/>
        </p:nvSpPr>
        <p:spPr bwMode="auto">
          <a:xfrm>
            <a:off x="3124200" y="4495800"/>
            <a:ext cx="2057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- </a:t>
            </a:r>
            <a:r>
              <a:rPr lang="en-US" sz="2000" b="1" dirty="0" err="1">
                <a:solidFill>
                  <a:srgbClr val="0000FF"/>
                </a:solidFill>
              </a:rPr>
              <a:t>Môi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trường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suy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thoái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dẫn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đến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mùa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khô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kéo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dài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mưa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ít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4563" name="Text Box 51"/>
          <p:cNvSpPr txBox="1">
            <a:spLocks noChangeArrowheads="1"/>
          </p:cNvSpPr>
          <p:nvPr/>
        </p:nvSpPr>
        <p:spPr bwMode="auto">
          <a:xfrm>
            <a:off x="5334000" y="4495800"/>
            <a:ext cx="2057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Đe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doạ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cây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trồng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hoa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màu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</a:rPr>
              <a:t>Cháy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rừng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4564" name="Text Box 52"/>
          <p:cNvSpPr txBox="1">
            <a:spLocks noChangeArrowheads="1"/>
          </p:cNvSpPr>
          <p:nvPr/>
        </p:nvSpPr>
        <p:spPr bwMode="auto">
          <a:xfrm>
            <a:off x="7391400" y="4343400"/>
            <a:ext cx="2057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Xây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dựng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các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công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trình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thuỷ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lợi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hồ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chứa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nước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Trồng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rừng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trồng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cây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chịu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hạn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4565" name="Text Box 53"/>
          <p:cNvSpPr txBox="1">
            <a:spLocks noChangeArrowheads="1"/>
          </p:cNvSpPr>
          <p:nvPr/>
        </p:nvSpPr>
        <p:spPr bwMode="auto">
          <a:xfrm>
            <a:off x="990600" y="4343400"/>
            <a:ext cx="2286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00FF"/>
                </a:solidFill>
              </a:rPr>
              <a:t>- </a:t>
            </a:r>
            <a:r>
              <a:rPr lang="en-US" sz="2000" b="1" dirty="0" err="1">
                <a:solidFill>
                  <a:srgbClr val="0000FF"/>
                </a:solidFill>
              </a:rPr>
              <a:t>Miền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Bắc</a:t>
            </a:r>
            <a:r>
              <a:rPr lang="en-US" sz="2000" b="1" dirty="0">
                <a:solidFill>
                  <a:srgbClr val="0000FF"/>
                </a:solidFill>
              </a:rPr>
              <a:t>: </a:t>
            </a:r>
            <a:r>
              <a:rPr lang="en-US" sz="2000" b="1" dirty="0" err="1">
                <a:solidFill>
                  <a:srgbClr val="0000FF"/>
                </a:solidFill>
              </a:rPr>
              <a:t>Thung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lũng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khuất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gió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  <a:p>
            <a:pPr eaLnBrk="0" hangingPunct="0">
              <a:buFontTx/>
              <a:buChar char="-"/>
            </a:pPr>
            <a:r>
              <a:rPr lang="en-US" sz="2000" b="1" dirty="0" smtClean="0">
                <a:solidFill>
                  <a:srgbClr val="0000FF"/>
                </a:solidFill>
              </a:rPr>
              <a:t>ĐB </a:t>
            </a:r>
            <a:r>
              <a:rPr lang="en-US" sz="2000" b="1" dirty="0">
                <a:solidFill>
                  <a:srgbClr val="0000FF"/>
                </a:solidFill>
              </a:rPr>
              <a:t>Nam </a:t>
            </a:r>
            <a:r>
              <a:rPr lang="en-US" sz="2000" b="1" dirty="0" err="1">
                <a:solidFill>
                  <a:srgbClr val="0000FF"/>
                </a:solidFill>
              </a:rPr>
              <a:t>Bộ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eaLnBrk="0" hangingPunct="0"/>
            <a:r>
              <a:rPr lang="en-US" sz="2000" b="1" dirty="0" err="1" smtClean="0">
                <a:solidFill>
                  <a:srgbClr val="0000FF"/>
                </a:solidFill>
              </a:rPr>
              <a:t>Vùng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thấp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Tây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Nguyên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ven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biển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cực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NTBộ</a:t>
            </a:r>
            <a:r>
              <a:rPr lang="en-US" sz="2000" b="1" dirty="0">
                <a:solidFill>
                  <a:srgbClr val="0000FF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64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64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64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6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2" grpId="0"/>
      <p:bldP spid="64553" grpId="0"/>
      <p:bldP spid="64554" grpId="0"/>
      <p:bldP spid="64555" grpId="0"/>
      <p:bldP spid="64556" grpId="0"/>
      <p:bldP spid="64557" grpId="0"/>
      <p:bldP spid="64558" grpId="0"/>
      <p:bldP spid="64559" grpId="0"/>
      <p:bldP spid="64561" grpId="0"/>
      <p:bldP spid="64562" grpId="0"/>
      <p:bldP spid="64563" grpId="0"/>
      <p:bldP spid="645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800" y="2895600"/>
            <a:ext cx="4114800" cy="3276600"/>
          </a:xfr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2400"/>
            <a:ext cx="3886200" cy="2667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6" name="Picture 5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0"/>
            <a:ext cx="4572000" cy="312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7" name="Picture 6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5029200"/>
            <a:ext cx="41148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</p:pic>
      <p:pic>
        <p:nvPicPr>
          <p:cNvPr id="8" name="Picture 7" descr="tải xuống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971800"/>
            <a:ext cx="41148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Chiến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quốc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gia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bảo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vệ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tài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nguyên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môi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trường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4102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sv-SE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Duy trì các hệ sinh thái và các quá trình sinh thái quyết định đến đời sống con người.</a:t>
            </a:r>
          </a:p>
          <a:p>
            <a:pPr>
              <a:buNone/>
              <a:defRPr/>
            </a:pPr>
            <a:r>
              <a:rPr lang="sv-SE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Đảm bảo sự giàu có của nguồn gen.</a:t>
            </a:r>
          </a:p>
          <a:p>
            <a:pPr>
              <a:buNone/>
              <a:defRPr/>
            </a:pPr>
            <a:r>
              <a:rPr lang="sv-SE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Sử dụng hợp lý tài nguyên trong giới hạn khôi phục được.</a:t>
            </a:r>
          </a:p>
          <a:p>
            <a:pPr>
              <a:buNone/>
              <a:defRPr/>
            </a:pPr>
            <a:r>
              <a:rPr lang="sv-SE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Đảm bảo chất lượng môi trường.</a:t>
            </a:r>
          </a:p>
          <a:p>
            <a:pPr>
              <a:buNone/>
              <a:defRPr/>
            </a:pPr>
            <a:r>
              <a:rPr lang="sv-SE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Ổn định dân số.</a:t>
            </a:r>
          </a:p>
          <a:p>
            <a:pPr>
              <a:buNone/>
              <a:defRPr/>
            </a:pPr>
            <a:r>
              <a:rPr lang="sv-SE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Ngăn ngừa ô nhiễm, kiểm soát và cải tạo môi trường.</a:t>
            </a:r>
            <a:endParaRPr lang="en-US" sz="3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ận Cảnh Sức Mạnh Cực Kỳ Lớn Của LŨ QUÉT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1447800"/>
            <a:ext cx="7391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CỦNG CỐ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81600"/>
          </a:xfrm>
          <a:solidFill>
            <a:srgbClr val="FFCCFF"/>
          </a:solidFill>
        </p:spPr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1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b="1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b="1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b="1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b="1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b="1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b="1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dirty="0" smtClean="0">
              <a:solidFill>
                <a:srgbClr val="001D5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.                 </a:t>
            </a:r>
          </a:p>
          <a:p>
            <a:pPr>
              <a:buNone/>
            </a:pPr>
            <a:r>
              <a:rPr lang="en-US" b="1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.                           </a:t>
            </a:r>
          </a:p>
          <a:p>
            <a:pPr>
              <a:buNone/>
            </a:pPr>
            <a:r>
              <a:rPr lang="en-US" b="1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2400" y="4724400"/>
            <a:ext cx="8382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CỦNG CỐ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81600"/>
          </a:xfrm>
          <a:solidFill>
            <a:srgbClr val="FFCCFF"/>
          </a:solidFill>
        </p:spPr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dirty="0" smtClean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.                          </a:t>
            </a:r>
          </a:p>
          <a:p>
            <a:pPr>
              <a:buNone/>
            </a:pP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.              </a:t>
            </a:r>
          </a:p>
          <a:p>
            <a:pPr>
              <a:buNone/>
            </a:pP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.          </a:t>
            </a:r>
            <a:r>
              <a:rPr lang="en-US" dirty="0" smtClean="0"/>
              <a:t>  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8600" y="3657600"/>
            <a:ext cx="6096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CỦNG CỐ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81600"/>
          </a:xfrm>
          <a:solidFill>
            <a:srgbClr val="FFCCFF"/>
          </a:solidFill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9-10 </a:t>
            </a:r>
            <a:r>
              <a:rPr lang="en-US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do</a:t>
            </a:r>
            <a:endParaRPr lang="en-US" dirty="0" smtClean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pPr>
              <a:buNone/>
            </a:pP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pPr>
              <a:buNone/>
            </a:pP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8600" y="3657600"/>
            <a:ext cx="6096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CỦNG CỐ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181600"/>
          </a:xfrm>
          <a:solidFill>
            <a:srgbClr val="FFCCFF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x-none" b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Đây </a:t>
            </a:r>
            <a:r>
              <a:rPr lang="x-none" b="1" i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không phải</a:t>
            </a:r>
            <a:r>
              <a:rPr lang="x-none" b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là một trong những nhiệm vụ chiến lược quốc gia bảo vệ tài nguyên và môi trường của nước ta</a:t>
            </a:r>
            <a:endParaRPr lang="en-US" dirty="0" smtClean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x-none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đảm bảo chất lượng môi trường phù hợp với yêu cầu về đời sống con người.</a:t>
            </a:r>
            <a:endParaRPr lang="en-US" dirty="0" smtClean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x-none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đảm bảo sự giàu có của đất nước về vốn gen.</a:t>
            </a:r>
            <a:endParaRPr lang="en-US" dirty="0" smtClean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x-none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phấn đấu đạt tới trạng thái ổn định dân số, phù hợp với khả năng tài nguyên.</a:t>
            </a:r>
            <a:endParaRPr lang="en-US" dirty="0" smtClean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x-none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sử dụng tiết kiệm, tìm các nguồn tài nguyên thiên nhiên thay thế.</a:t>
            </a:r>
            <a:endParaRPr lang="en-US" dirty="0" smtClean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8600" y="5410200"/>
            <a:ext cx="6096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ages2589590_TAN_TR__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8610600" cy="556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3400" y="2362200"/>
            <a:ext cx="845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 ƠN QUÝ THẦY CÔ ĐÃ ĐẾN DỰ GIỜ THĂM LỚP  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6002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15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BẢO VỆ MÔI TRƯỜNG VÀ PHÒNG CHỐNG THIÊN TAI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50292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BẢO VỆ MÔI TRƯỜNG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MỘT SỐ THIÊN TAI CHỦ YẾU VÀ BIỆN PHÁP PHÒNG CHỐNG</a:t>
            </a:r>
          </a:p>
          <a:p>
            <a:pPr marL="514350" indent="-514350">
              <a:buAutoNum type="alphaLcPeriod"/>
            </a:pPr>
            <a:r>
              <a:rPr lang="en-US" sz="24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4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lphaLcPeriod"/>
            </a:pPr>
            <a:r>
              <a:rPr lang="en-US" sz="24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4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2400" b="1" dirty="0" smtClean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24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4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endParaRPr lang="en-US" sz="2400" b="1" dirty="0" smtClean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24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2400" b="1" dirty="0" smtClean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24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400" b="1" dirty="0" smtClean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3. CHIẾN LƯỢC QUỐC GIA VỀ BẢO VỆ TÀI</a:t>
            </a:r>
            <a:r>
              <a:rPr lang="en-US" sz="2400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NGUYÊN VÀ MÔI TRƯỜNG </a:t>
            </a:r>
            <a:endParaRPr lang="en-US" sz="2400" b="1" dirty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Fairy tal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081" name="Picture 9" descr="X5wZ44SyJBfn2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0300" y="-762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5kX-0JX4_xFzf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-762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-76200"/>
            <a:ext cx="3200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00048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429000"/>
            <a:ext cx="3124200" cy="3505200"/>
          </a:xfrm>
          <a:prstGeom prst="rect">
            <a:avLst/>
          </a:prstGeom>
          <a:noFill/>
        </p:spPr>
      </p:pic>
      <p:pic>
        <p:nvPicPr>
          <p:cNvPr id="3090" name="Picture 18" descr="09092010%20(7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3429000"/>
            <a:ext cx="3200400" cy="3429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3094" name="Picture 4" descr="50727544_ra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28600" y="3429000"/>
            <a:ext cx="3124200" cy="3429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3096" name="AutoShape 2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534400" y="-76200"/>
            <a:ext cx="457200" cy="4572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hinh-anh-o-nhiem-moi-truong-o-viet-nam-dat-nuoc-khong-khi-dang-so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0" y="0"/>
            <a:ext cx="4191000" cy="2895600"/>
          </a:xfrm>
          <a:ln w="127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Picture 4" descr="nhiem-moi-tru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4419600" cy="2743200"/>
          </a:xfrm>
          <a:prstGeom prst="rect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Picture 5" descr="hinh-anh-o-nhiem-moi-truong-o-viet-nam-dat-nuoc-khong-khi-dang-so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971800"/>
            <a:ext cx="4495800" cy="3200400"/>
          </a:xfrm>
          <a:prstGeom prst="rect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2971800"/>
            <a:ext cx="4191000" cy="3200400"/>
          </a:xfrm>
          <a:prstGeom prst="rect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hi hau viet na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6400800" cy="6172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53200" y="304800"/>
            <a:ext cx="2590800" cy="62170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Atlat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9).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Nam. Cho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KHÍ HẬU</a:t>
            </a:r>
            <a:endParaRPr lang="en-US" sz="2800" b="1" dirty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732</Words>
  <Application>Microsoft Office PowerPoint</Application>
  <PresentationFormat>On-screen Show (4:3)</PresentationFormat>
  <Paragraphs>84</Paragraphs>
  <Slides>25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BÀI 15  BẢO VỆ MÔI TRƯỜNG VÀ PHÒNG CHỐNG THIÊN TAI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TÀN PHÁ CỦA BÃO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3. Chiến lược quốc gia bảo vệ tài nguyên và môi trường. </vt:lpstr>
      <vt:lpstr>PowerPoint Presentation</vt:lpstr>
      <vt:lpstr> CỦNG CỐ</vt:lpstr>
      <vt:lpstr> CỦNG CỐ</vt:lpstr>
      <vt:lpstr> CỦNG CỐ</vt:lpstr>
      <vt:lpstr> CỦNG CỐ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26</cp:revision>
  <dcterms:created xsi:type="dcterms:W3CDTF">2018-11-12T13:57:20Z</dcterms:created>
  <dcterms:modified xsi:type="dcterms:W3CDTF">2019-04-20T07:53:40Z</dcterms:modified>
</cp:coreProperties>
</file>